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05" r:id="rId2"/>
    <p:sldMasterId id="2147484119" r:id="rId3"/>
    <p:sldMasterId id="2147484134" r:id="rId4"/>
    <p:sldMasterId id="2147484147" r:id="rId5"/>
    <p:sldMasterId id="2147484156" r:id="rId6"/>
    <p:sldMasterId id="2147484168" r:id="rId7"/>
    <p:sldMasterId id="2147484182" r:id="rId8"/>
  </p:sldMasterIdLst>
  <p:notesMasterIdLst>
    <p:notesMasterId r:id="rId78"/>
  </p:notesMasterIdLst>
  <p:sldIdLst>
    <p:sldId id="863" r:id="rId9"/>
    <p:sldId id="851" r:id="rId10"/>
    <p:sldId id="441" r:id="rId11"/>
    <p:sldId id="864" r:id="rId12"/>
    <p:sldId id="462" r:id="rId13"/>
    <p:sldId id="798" r:id="rId14"/>
    <p:sldId id="366" r:id="rId15"/>
    <p:sldId id="866" r:id="rId16"/>
    <p:sldId id="418" r:id="rId17"/>
    <p:sldId id="918" r:id="rId18"/>
    <p:sldId id="438" r:id="rId19"/>
    <p:sldId id="391" r:id="rId20"/>
    <p:sldId id="913" r:id="rId21"/>
    <p:sldId id="397" r:id="rId22"/>
    <p:sldId id="915" r:id="rId23"/>
    <p:sldId id="914" r:id="rId24"/>
    <p:sldId id="481" r:id="rId25"/>
    <p:sldId id="916" r:id="rId26"/>
    <p:sldId id="506" r:id="rId27"/>
    <p:sldId id="911" r:id="rId28"/>
    <p:sldId id="444" r:id="rId29"/>
    <p:sldId id="453" r:id="rId30"/>
    <p:sldId id="910" r:id="rId31"/>
    <p:sldId id="405" r:id="rId32"/>
    <p:sldId id="912" r:id="rId33"/>
    <p:sldId id="496" r:id="rId34"/>
    <p:sldId id="472" r:id="rId35"/>
    <p:sldId id="611" r:id="rId36"/>
    <p:sldId id="919" r:id="rId37"/>
    <p:sldId id="578" r:id="rId38"/>
    <p:sldId id="478" r:id="rId39"/>
    <p:sldId id="509" r:id="rId40"/>
    <p:sldId id="852" r:id="rId41"/>
    <p:sldId id="563" r:id="rId42"/>
    <p:sldId id="784" r:id="rId43"/>
    <p:sldId id="745" r:id="rId44"/>
    <p:sldId id="723" r:id="rId45"/>
    <p:sldId id="474" r:id="rId46"/>
    <p:sldId id="853" r:id="rId47"/>
    <p:sldId id="839" r:id="rId48"/>
    <p:sldId id="442" r:id="rId49"/>
    <p:sldId id="555" r:id="rId50"/>
    <p:sldId id="436" r:id="rId51"/>
    <p:sldId id="428" r:id="rId52"/>
    <p:sldId id="699" r:id="rId53"/>
    <p:sldId id="747" r:id="rId54"/>
    <p:sldId id="760" r:id="rId55"/>
    <p:sldId id="425" r:id="rId56"/>
    <p:sldId id="761" r:id="rId57"/>
    <p:sldId id="861" r:id="rId58"/>
    <p:sldId id="769" r:id="rId59"/>
    <p:sldId id="868" r:id="rId60"/>
    <p:sldId id="807" r:id="rId61"/>
    <p:sldId id="803" r:id="rId62"/>
    <p:sldId id="835" r:id="rId63"/>
    <p:sldId id="909" r:id="rId64"/>
    <p:sldId id="800" r:id="rId65"/>
    <p:sldId id="768" r:id="rId66"/>
    <p:sldId id="838" r:id="rId67"/>
    <p:sldId id="810" r:id="rId68"/>
    <p:sldId id="858" r:id="rId69"/>
    <p:sldId id="804" r:id="rId70"/>
    <p:sldId id="860" r:id="rId71"/>
    <p:sldId id="749" r:id="rId72"/>
    <p:sldId id="862" r:id="rId73"/>
    <p:sldId id="828" r:id="rId74"/>
    <p:sldId id="779" r:id="rId75"/>
    <p:sldId id="832" r:id="rId76"/>
    <p:sldId id="917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6600CC"/>
    <a:srgbClr val="CCECFF"/>
    <a:srgbClr val="CCFFFF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EE932-B770-498D-9E10-EED699A1631B}" v="102" dt="2020-02-18T04:04:02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 autoAdjust="0"/>
    <p:restoredTop sz="94643" autoAdjust="0"/>
  </p:normalViewPr>
  <p:slideViewPr>
    <p:cSldViewPr>
      <p:cViewPr varScale="1">
        <p:scale>
          <a:sx n="94" d="100"/>
          <a:sy n="94" d="100"/>
        </p:scale>
        <p:origin x="152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microsoft.com/office/2015/10/relationships/revisionInfo" Target="revisionInfo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viewProps" Target="viewProps.xml"/><Relationship Id="rId85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86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customXml" Target="../customXml/item3.xml"/><Relationship Id="rId61" Type="http://schemas.openxmlformats.org/officeDocument/2006/relationships/slide" Target="slides/slide53.xml"/><Relationship Id="rId8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Z" userId="3191707edfd0c910" providerId="LiveId" clId="{9CDEE932-B770-498D-9E10-EED699A1631B}"/>
    <pc:docChg chg="custSel addSld delSld modSld sldOrd delMainMaster">
      <pc:chgData name="A Z" userId="3191707edfd0c910" providerId="LiveId" clId="{9CDEE932-B770-498D-9E10-EED699A1631B}" dt="2020-02-18T04:04:14.424" v="428" actId="1076"/>
      <pc:docMkLst>
        <pc:docMk/>
      </pc:docMkLst>
      <pc:sldChg chg="del">
        <pc:chgData name="A Z" userId="3191707edfd0c910" providerId="LiveId" clId="{9CDEE932-B770-498D-9E10-EED699A1631B}" dt="2020-02-18T03:06:42.959" v="94" actId="47"/>
        <pc:sldMkLst>
          <pc:docMk/>
          <pc:sldMk cId="0" sldId="258"/>
        </pc:sldMkLst>
      </pc:sldChg>
      <pc:sldChg chg="del">
        <pc:chgData name="A Z" userId="3191707edfd0c910" providerId="LiveId" clId="{9CDEE932-B770-498D-9E10-EED699A1631B}" dt="2020-02-18T03:00:33.053" v="67" actId="47"/>
        <pc:sldMkLst>
          <pc:docMk/>
          <pc:sldMk cId="0" sldId="265"/>
        </pc:sldMkLst>
      </pc:sldChg>
      <pc:sldChg chg="del ord">
        <pc:chgData name="A Z" userId="3191707edfd0c910" providerId="LiveId" clId="{9CDEE932-B770-498D-9E10-EED699A1631B}" dt="2020-02-18T03:06:38.293" v="90" actId="47"/>
        <pc:sldMkLst>
          <pc:docMk/>
          <pc:sldMk cId="0" sldId="270"/>
        </pc:sldMkLst>
      </pc:sldChg>
      <pc:sldChg chg="del">
        <pc:chgData name="A Z" userId="3191707edfd0c910" providerId="LiveId" clId="{9CDEE932-B770-498D-9E10-EED699A1631B}" dt="2020-02-18T03:00:44.705" v="69" actId="47"/>
        <pc:sldMkLst>
          <pc:docMk/>
          <pc:sldMk cId="0" sldId="298"/>
        </pc:sldMkLst>
      </pc:sldChg>
      <pc:sldChg chg="del ord">
        <pc:chgData name="A Z" userId="3191707edfd0c910" providerId="LiveId" clId="{9CDEE932-B770-498D-9E10-EED699A1631B}" dt="2020-02-18T03:06:37.306" v="89" actId="47"/>
        <pc:sldMkLst>
          <pc:docMk/>
          <pc:sldMk cId="0" sldId="302"/>
        </pc:sldMkLst>
      </pc:sldChg>
      <pc:sldChg chg="del">
        <pc:chgData name="A Z" userId="3191707edfd0c910" providerId="LiveId" clId="{9CDEE932-B770-498D-9E10-EED699A1631B}" dt="2020-02-18T02:48:17.202" v="36" actId="47"/>
        <pc:sldMkLst>
          <pc:docMk/>
          <pc:sldMk cId="0" sldId="304"/>
        </pc:sldMkLst>
      </pc:sldChg>
      <pc:sldChg chg="del">
        <pc:chgData name="A Z" userId="3191707edfd0c910" providerId="LiveId" clId="{9CDEE932-B770-498D-9E10-EED699A1631B}" dt="2020-02-18T03:06:39.380" v="91" actId="47"/>
        <pc:sldMkLst>
          <pc:docMk/>
          <pc:sldMk cId="0" sldId="307"/>
        </pc:sldMkLst>
      </pc:sldChg>
      <pc:sldChg chg="del ord">
        <pc:chgData name="A Z" userId="3191707edfd0c910" providerId="LiveId" clId="{9CDEE932-B770-498D-9E10-EED699A1631B}" dt="2020-02-18T02:54:05" v="44" actId="47"/>
        <pc:sldMkLst>
          <pc:docMk/>
          <pc:sldMk cId="0" sldId="311"/>
        </pc:sldMkLst>
      </pc:sldChg>
      <pc:sldChg chg="del">
        <pc:chgData name="A Z" userId="3191707edfd0c910" providerId="LiveId" clId="{9CDEE932-B770-498D-9E10-EED699A1631B}" dt="2020-02-18T02:47:41.051" v="29" actId="47"/>
        <pc:sldMkLst>
          <pc:docMk/>
          <pc:sldMk cId="0" sldId="313"/>
        </pc:sldMkLst>
      </pc:sldChg>
      <pc:sldChg chg="del">
        <pc:chgData name="A Z" userId="3191707edfd0c910" providerId="LiveId" clId="{9CDEE932-B770-498D-9E10-EED699A1631B}" dt="2020-02-18T03:00:29.275" v="65" actId="47"/>
        <pc:sldMkLst>
          <pc:docMk/>
          <pc:sldMk cId="0" sldId="324"/>
        </pc:sldMkLst>
      </pc:sldChg>
      <pc:sldChg chg="del">
        <pc:chgData name="A Z" userId="3191707edfd0c910" providerId="LiveId" clId="{9CDEE932-B770-498D-9E10-EED699A1631B}" dt="2020-02-18T03:06:41.639" v="93" actId="47"/>
        <pc:sldMkLst>
          <pc:docMk/>
          <pc:sldMk cId="0" sldId="327"/>
        </pc:sldMkLst>
      </pc:sldChg>
      <pc:sldChg chg="addSp delSp modSp add modTransition">
        <pc:chgData name="A Z" userId="3191707edfd0c910" providerId="LiveId" clId="{9CDEE932-B770-498D-9E10-EED699A1631B}" dt="2020-02-18T03:31:33.001" v="280" actId="1076"/>
        <pc:sldMkLst>
          <pc:docMk/>
          <pc:sldMk cId="0" sldId="366"/>
        </pc:sldMkLst>
        <pc:spChg chg="add mod">
          <ac:chgData name="A Z" userId="3191707edfd0c910" providerId="LiveId" clId="{9CDEE932-B770-498D-9E10-EED699A1631B}" dt="2020-02-18T03:31:33.001" v="280" actId="1076"/>
          <ac:spMkLst>
            <pc:docMk/>
            <pc:sldMk cId="0" sldId="366"/>
            <ac:spMk id="2" creationId="{C41C0AC8-E18F-47CB-A2F0-6265EA7CD161}"/>
          </ac:spMkLst>
        </pc:spChg>
        <pc:spChg chg="mod">
          <ac:chgData name="A Z" userId="3191707edfd0c910" providerId="LiveId" clId="{9CDEE932-B770-498D-9E10-EED699A1631B}" dt="2020-02-18T03:19:04.782" v="170"/>
          <ac:spMkLst>
            <pc:docMk/>
            <pc:sldMk cId="0" sldId="366"/>
            <ac:spMk id="30" creationId="{7FA9F8A7-3279-469F-AC93-27EBB290CBB2}"/>
          </ac:spMkLst>
        </pc:spChg>
        <pc:spChg chg="mod">
          <ac:chgData name="A Z" userId="3191707edfd0c910" providerId="LiveId" clId="{9CDEE932-B770-498D-9E10-EED699A1631B}" dt="2020-02-18T03:19:04.782" v="170"/>
          <ac:spMkLst>
            <pc:docMk/>
            <pc:sldMk cId="0" sldId="366"/>
            <ac:spMk id="31" creationId="{10EB1566-C336-4345-B0A7-55E6C98380A3}"/>
          </ac:spMkLst>
        </pc:spChg>
        <pc:spChg chg="del">
          <ac:chgData name="A Z" userId="3191707edfd0c910" providerId="LiveId" clId="{9CDEE932-B770-498D-9E10-EED699A1631B}" dt="2020-02-18T03:30:19.086" v="227" actId="478"/>
          <ac:spMkLst>
            <pc:docMk/>
            <pc:sldMk cId="0" sldId="366"/>
            <ac:spMk id="51204" creationId="{441879D6-4A81-4C66-8374-BF9DD5A67BCD}"/>
          </ac:spMkLst>
        </pc:spChg>
      </pc:sldChg>
      <pc:sldChg chg="del">
        <pc:chgData name="A Z" userId="3191707edfd0c910" providerId="LiveId" clId="{9CDEE932-B770-498D-9E10-EED699A1631B}" dt="2020-02-18T03:26:52.804" v="201" actId="47"/>
        <pc:sldMkLst>
          <pc:docMk/>
          <pc:sldMk cId="0" sldId="375"/>
        </pc:sldMkLst>
      </pc:sldChg>
      <pc:sldChg chg="del">
        <pc:chgData name="A Z" userId="3191707edfd0c910" providerId="LiveId" clId="{9CDEE932-B770-498D-9E10-EED699A1631B}" dt="2020-02-18T03:06:46.538" v="96" actId="47"/>
        <pc:sldMkLst>
          <pc:docMk/>
          <pc:sldMk cId="0" sldId="380"/>
        </pc:sldMkLst>
      </pc:sldChg>
      <pc:sldChg chg="addSp delSp modSp del">
        <pc:chgData name="A Z" userId="3191707edfd0c910" providerId="LiveId" clId="{9CDEE932-B770-498D-9E10-EED699A1631B}" dt="2020-02-18T03:07:51.486" v="98" actId="47"/>
        <pc:sldMkLst>
          <pc:docMk/>
          <pc:sldMk cId="0" sldId="382"/>
        </pc:sldMkLst>
        <pc:spChg chg="add mod">
          <ac:chgData name="A Z" userId="3191707edfd0c910" providerId="LiveId" clId="{9CDEE932-B770-498D-9E10-EED699A1631B}" dt="2020-02-18T02:42:10.312" v="16" actId="20577"/>
          <ac:spMkLst>
            <pc:docMk/>
            <pc:sldMk cId="0" sldId="382"/>
            <ac:spMk id="2" creationId="{EFFF9902-BA67-44E0-B055-71C93F55C9B3}"/>
          </ac:spMkLst>
        </pc:spChg>
        <pc:spChg chg="mod">
          <ac:chgData name="A Z" userId="3191707edfd0c910" providerId="LiveId" clId="{9CDEE932-B770-498D-9E10-EED699A1631B}" dt="2020-02-18T02:41:47.438" v="9" actId="20577"/>
          <ac:spMkLst>
            <pc:docMk/>
            <pc:sldMk cId="0" sldId="382"/>
            <ac:spMk id="6146" creationId="{F075ED44-56E9-44BB-9B2B-AADF74CB0A2E}"/>
          </ac:spMkLst>
        </pc:spChg>
        <pc:picChg chg="del">
          <ac:chgData name="A Z" userId="3191707edfd0c910" providerId="LiveId" clId="{9CDEE932-B770-498D-9E10-EED699A1631B}" dt="2020-02-18T02:42:00.247" v="10" actId="478"/>
          <ac:picMkLst>
            <pc:docMk/>
            <pc:sldMk cId="0" sldId="382"/>
            <ac:picMk id="6149" creationId="{19AB7CB0-17D3-4A8A-8B8E-09E3B2DBB7EF}"/>
          </ac:picMkLst>
        </pc:picChg>
      </pc:sldChg>
      <pc:sldChg chg="del">
        <pc:chgData name="A Z" userId="3191707edfd0c910" providerId="LiveId" clId="{9CDEE932-B770-498D-9E10-EED699A1631B}" dt="2020-02-18T02:45:26.533" v="22" actId="47"/>
        <pc:sldMkLst>
          <pc:docMk/>
          <pc:sldMk cId="0" sldId="388"/>
        </pc:sldMkLst>
      </pc:sldChg>
      <pc:sldChg chg="del">
        <pc:chgData name="A Z" userId="3191707edfd0c910" providerId="LiveId" clId="{9CDEE932-B770-498D-9E10-EED699A1631B}" dt="2020-02-18T02:45:27.805" v="23" actId="47"/>
        <pc:sldMkLst>
          <pc:docMk/>
          <pc:sldMk cId="0" sldId="389"/>
        </pc:sldMkLst>
      </pc:sldChg>
      <pc:sldChg chg="ord">
        <pc:chgData name="A Z" userId="3191707edfd0c910" providerId="LiveId" clId="{9CDEE932-B770-498D-9E10-EED699A1631B}" dt="2020-02-18T03:26:24.758" v="196"/>
        <pc:sldMkLst>
          <pc:docMk/>
          <pc:sldMk cId="0" sldId="391"/>
        </pc:sldMkLst>
      </pc:sldChg>
      <pc:sldChg chg="del">
        <pc:chgData name="A Z" userId="3191707edfd0c910" providerId="LiveId" clId="{9CDEE932-B770-498D-9E10-EED699A1631B}" dt="2020-02-18T03:26:27.631" v="197" actId="47"/>
        <pc:sldMkLst>
          <pc:docMk/>
          <pc:sldMk cId="0" sldId="393"/>
        </pc:sldMkLst>
      </pc:sldChg>
      <pc:sldChg chg="del">
        <pc:chgData name="A Z" userId="3191707edfd0c910" providerId="LiveId" clId="{9CDEE932-B770-498D-9E10-EED699A1631B}" dt="2020-02-18T03:28:32.056" v="215" actId="47"/>
        <pc:sldMkLst>
          <pc:docMk/>
          <pc:sldMk cId="0" sldId="395"/>
        </pc:sldMkLst>
      </pc:sldChg>
      <pc:sldChg chg="del">
        <pc:chgData name="A Z" userId="3191707edfd0c910" providerId="LiveId" clId="{9CDEE932-B770-498D-9E10-EED699A1631B}" dt="2020-02-18T03:27:05.148" v="205" actId="47"/>
        <pc:sldMkLst>
          <pc:docMk/>
          <pc:sldMk cId="0" sldId="399"/>
        </pc:sldMkLst>
      </pc:sldChg>
      <pc:sldChg chg="del">
        <pc:chgData name="A Z" userId="3191707edfd0c910" providerId="LiveId" clId="{9CDEE932-B770-498D-9E10-EED699A1631B}" dt="2020-02-18T02:53:15.267" v="40" actId="47"/>
        <pc:sldMkLst>
          <pc:docMk/>
          <pc:sldMk cId="0" sldId="401"/>
        </pc:sldMkLst>
      </pc:sldChg>
      <pc:sldChg chg="del">
        <pc:chgData name="A Z" userId="3191707edfd0c910" providerId="LiveId" clId="{9CDEE932-B770-498D-9E10-EED699A1631B}" dt="2020-02-18T03:24:43.841" v="181" actId="47"/>
        <pc:sldMkLst>
          <pc:docMk/>
          <pc:sldMk cId="0" sldId="404"/>
        </pc:sldMkLst>
      </pc:sldChg>
      <pc:sldChg chg="del">
        <pc:chgData name="A Z" userId="3191707edfd0c910" providerId="LiveId" clId="{9CDEE932-B770-498D-9E10-EED699A1631B}" dt="2020-02-18T03:10:56.160" v="151" actId="47"/>
        <pc:sldMkLst>
          <pc:docMk/>
          <pc:sldMk cId="0" sldId="410"/>
        </pc:sldMkLst>
      </pc:sldChg>
      <pc:sldChg chg="del">
        <pc:chgData name="A Z" userId="3191707edfd0c910" providerId="LiveId" clId="{9CDEE932-B770-498D-9E10-EED699A1631B}" dt="2020-02-18T03:24:58.179" v="185" actId="47"/>
        <pc:sldMkLst>
          <pc:docMk/>
          <pc:sldMk cId="0" sldId="412"/>
        </pc:sldMkLst>
      </pc:sldChg>
      <pc:sldChg chg="del">
        <pc:chgData name="A Z" userId="3191707edfd0c910" providerId="LiveId" clId="{9CDEE932-B770-498D-9E10-EED699A1631B}" dt="2020-02-18T03:06:45.312" v="95" actId="47"/>
        <pc:sldMkLst>
          <pc:docMk/>
          <pc:sldMk cId="0" sldId="413"/>
        </pc:sldMkLst>
      </pc:sldChg>
      <pc:sldChg chg="del">
        <pc:chgData name="A Z" userId="3191707edfd0c910" providerId="LiveId" clId="{9CDEE932-B770-498D-9E10-EED699A1631B}" dt="2020-02-18T03:29:24.076" v="221" actId="47"/>
        <pc:sldMkLst>
          <pc:docMk/>
          <pc:sldMk cId="0" sldId="415"/>
        </pc:sldMkLst>
      </pc:sldChg>
      <pc:sldChg chg="modSp del ord">
        <pc:chgData name="A Z" userId="3191707edfd0c910" providerId="LiveId" clId="{9CDEE932-B770-498D-9E10-EED699A1631B}" dt="2020-02-18T03:14:13.641" v="169" actId="47"/>
        <pc:sldMkLst>
          <pc:docMk/>
          <pc:sldMk cId="0" sldId="417"/>
        </pc:sldMkLst>
        <pc:spChg chg="mod">
          <ac:chgData name="A Z" userId="3191707edfd0c910" providerId="LiveId" clId="{9CDEE932-B770-498D-9E10-EED699A1631B}" dt="2020-02-18T03:12:53.909" v="165" actId="14100"/>
          <ac:spMkLst>
            <pc:docMk/>
            <pc:sldMk cId="0" sldId="417"/>
            <ac:spMk id="20482" creationId="{35BDC5D6-7D87-47B5-A83B-D9A0CB25230C}"/>
          </ac:spMkLst>
        </pc:spChg>
      </pc:sldChg>
      <pc:sldChg chg="del ord">
        <pc:chgData name="A Z" userId="3191707edfd0c910" providerId="LiveId" clId="{9CDEE932-B770-498D-9E10-EED699A1631B}" dt="2020-02-18T03:06:35.854" v="88" actId="47"/>
        <pc:sldMkLst>
          <pc:docMk/>
          <pc:sldMk cId="0" sldId="421"/>
        </pc:sldMkLst>
      </pc:sldChg>
      <pc:sldChg chg="del">
        <pc:chgData name="A Z" userId="3191707edfd0c910" providerId="LiveId" clId="{9CDEE932-B770-498D-9E10-EED699A1631B}" dt="2020-02-18T02:58:43.972" v="58" actId="47"/>
        <pc:sldMkLst>
          <pc:docMk/>
          <pc:sldMk cId="0" sldId="426"/>
        </pc:sldMkLst>
      </pc:sldChg>
      <pc:sldChg chg="del">
        <pc:chgData name="A Z" userId="3191707edfd0c910" providerId="LiveId" clId="{9CDEE932-B770-498D-9E10-EED699A1631B}" dt="2020-02-18T02:59:04.079" v="60" actId="47"/>
        <pc:sldMkLst>
          <pc:docMk/>
          <pc:sldMk cId="0" sldId="427"/>
        </pc:sldMkLst>
      </pc:sldChg>
      <pc:sldChg chg="del">
        <pc:chgData name="A Z" userId="3191707edfd0c910" providerId="LiveId" clId="{9CDEE932-B770-498D-9E10-EED699A1631B}" dt="2020-02-18T02:45:29.039" v="24" actId="47"/>
        <pc:sldMkLst>
          <pc:docMk/>
          <pc:sldMk cId="0" sldId="430"/>
        </pc:sldMkLst>
      </pc:sldChg>
      <pc:sldChg chg="del">
        <pc:chgData name="A Z" userId="3191707edfd0c910" providerId="LiveId" clId="{9CDEE932-B770-498D-9E10-EED699A1631B}" dt="2020-02-18T02:43:15.589" v="19" actId="47"/>
        <pc:sldMkLst>
          <pc:docMk/>
          <pc:sldMk cId="0" sldId="431"/>
        </pc:sldMkLst>
      </pc:sldChg>
      <pc:sldChg chg="del ord">
        <pc:chgData name="A Z" userId="3191707edfd0c910" providerId="LiveId" clId="{9CDEE932-B770-498D-9E10-EED699A1631B}" dt="2020-02-18T03:29:55.022" v="225" actId="47"/>
        <pc:sldMkLst>
          <pc:docMk/>
          <pc:sldMk cId="0" sldId="432"/>
        </pc:sldMkLst>
      </pc:sldChg>
      <pc:sldChg chg="del">
        <pc:chgData name="A Z" userId="3191707edfd0c910" providerId="LiveId" clId="{9CDEE932-B770-498D-9E10-EED699A1631B}" dt="2020-02-18T02:42:28.972" v="17" actId="47"/>
        <pc:sldMkLst>
          <pc:docMk/>
          <pc:sldMk cId="0" sldId="433"/>
        </pc:sldMkLst>
      </pc:sldChg>
      <pc:sldChg chg="del">
        <pc:chgData name="A Z" userId="3191707edfd0c910" providerId="LiveId" clId="{9CDEE932-B770-498D-9E10-EED699A1631B}" dt="2020-02-18T02:42:33.585" v="18" actId="47"/>
        <pc:sldMkLst>
          <pc:docMk/>
          <pc:sldMk cId="0" sldId="434"/>
        </pc:sldMkLst>
      </pc:sldChg>
      <pc:sldChg chg="del">
        <pc:chgData name="A Z" userId="3191707edfd0c910" providerId="LiveId" clId="{9CDEE932-B770-498D-9E10-EED699A1631B}" dt="2020-02-18T02:59:26.777" v="62" actId="47"/>
        <pc:sldMkLst>
          <pc:docMk/>
          <pc:sldMk cId="0" sldId="435"/>
        </pc:sldMkLst>
      </pc:sldChg>
      <pc:sldChg chg="add del">
        <pc:chgData name="A Z" userId="3191707edfd0c910" providerId="LiveId" clId="{9CDEE932-B770-498D-9E10-EED699A1631B}" dt="2020-02-18T02:59:01.195" v="59"/>
        <pc:sldMkLst>
          <pc:docMk/>
          <pc:sldMk cId="0" sldId="436"/>
        </pc:sldMkLst>
      </pc:sldChg>
      <pc:sldChg chg="del">
        <pc:chgData name="A Z" userId="3191707edfd0c910" providerId="LiveId" clId="{9CDEE932-B770-498D-9E10-EED699A1631B}" dt="2020-02-18T02:48:29.831" v="37" actId="47"/>
        <pc:sldMkLst>
          <pc:docMk/>
          <pc:sldMk cId="0" sldId="437"/>
        </pc:sldMkLst>
      </pc:sldChg>
      <pc:sldChg chg="del">
        <pc:chgData name="A Z" userId="3191707edfd0c910" providerId="LiveId" clId="{9CDEE932-B770-498D-9E10-EED699A1631B}" dt="2020-02-18T03:00:40.726" v="68" actId="47"/>
        <pc:sldMkLst>
          <pc:docMk/>
          <pc:sldMk cId="0" sldId="439"/>
        </pc:sldMkLst>
      </pc:sldChg>
      <pc:sldChg chg="del">
        <pc:chgData name="A Z" userId="3191707edfd0c910" providerId="LiveId" clId="{9CDEE932-B770-498D-9E10-EED699A1631B}" dt="2020-02-18T03:00:31.232" v="66" actId="47"/>
        <pc:sldMkLst>
          <pc:docMk/>
          <pc:sldMk cId="0" sldId="440"/>
        </pc:sldMkLst>
      </pc:sldChg>
      <pc:sldChg chg="addSp delSp modSp del">
        <pc:chgData name="A Z" userId="3191707edfd0c910" providerId="LiveId" clId="{9CDEE932-B770-498D-9E10-EED699A1631B}" dt="2020-02-18T03:55:24.352" v="354" actId="207"/>
        <pc:sldMkLst>
          <pc:docMk/>
          <pc:sldMk cId="0" sldId="441"/>
        </pc:sldMkLst>
        <pc:spChg chg="add del mod">
          <ac:chgData name="A Z" userId="3191707edfd0c910" providerId="LiveId" clId="{9CDEE932-B770-498D-9E10-EED699A1631B}" dt="2020-02-18T03:54:34.449" v="316" actId="478"/>
          <ac:spMkLst>
            <pc:docMk/>
            <pc:sldMk cId="0" sldId="441"/>
            <ac:spMk id="3" creationId="{35096D12-F25E-422A-AF28-6A6A10FBD8A4}"/>
          </ac:spMkLst>
        </pc:spChg>
        <pc:spChg chg="add mod">
          <ac:chgData name="A Z" userId="3191707edfd0c910" providerId="LiveId" clId="{9CDEE932-B770-498D-9E10-EED699A1631B}" dt="2020-02-18T03:55:24.352" v="354" actId="207"/>
          <ac:spMkLst>
            <pc:docMk/>
            <pc:sldMk cId="0" sldId="441"/>
            <ac:spMk id="4" creationId="{14C443DC-7D15-4074-8DCC-84CFC421F86A}"/>
          </ac:spMkLst>
        </pc:spChg>
        <pc:spChg chg="del">
          <ac:chgData name="A Z" userId="3191707edfd0c910" providerId="LiveId" clId="{9CDEE932-B770-498D-9E10-EED699A1631B}" dt="2020-02-18T03:54:26.738" v="314" actId="478"/>
          <ac:spMkLst>
            <pc:docMk/>
            <pc:sldMk cId="0" sldId="441"/>
            <ac:spMk id="11266" creationId="{4389AD0F-E2D8-41F2-9463-FCA9386DE837}"/>
          </ac:spMkLst>
        </pc:spChg>
      </pc:sldChg>
      <pc:sldChg chg="add modTransition">
        <pc:chgData name="A Z" userId="3191707edfd0c910" providerId="LiveId" clId="{9CDEE932-B770-498D-9E10-EED699A1631B}" dt="2020-02-18T03:58:04.132" v="361"/>
        <pc:sldMkLst>
          <pc:docMk/>
          <pc:sldMk cId="0" sldId="444"/>
        </pc:sldMkLst>
      </pc:sldChg>
      <pc:sldChg chg="add ord modTransition">
        <pc:chgData name="A Z" userId="3191707edfd0c910" providerId="LiveId" clId="{9CDEE932-B770-498D-9E10-EED699A1631B}" dt="2020-02-18T03:58:27.788" v="364"/>
        <pc:sldMkLst>
          <pc:docMk/>
          <pc:sldMk cId="0" sldId="453"/>
        </pc:sldMkLst>
      </pc:sldChg>
      <pc:sldChg chg="add del">
        <pc:chgData name="A Z" userId="3191707edfd0c910" providerId="LiveId" clId="{9CDEE932-B770-498D-9E10-EED699A1631B}" dt="2020-02-18T03:56:29.607" v="359" actId="47"/>
        <pc:sldMkLst>
          <pc:docMk/>
          <pc:sldMk cId="0" sldId="457"/>
        </pc:sldMkLst>
      </pc:sldChg>
      <pc:sldChg chg="add modTransition setBg">
        <pc:chgData name="A Z" userId="3191707edfd0c910" providerId="LiveId" clId="{9CDEE932-B770-498D-9E10-EED699A1631B}" dt="2020-02-18T03:57:00.631" v="360"/>
        <pc:sldMkLst>
          <pc:docMk/>
          <pc:sldMk cId="0" sldId="462"/>
        </pc:sldMkLst>
      </pc:sldChg>
      <pc:sldChg chg="modSp add">
        <pc:chgData name="A Z" userId="3191707edfd0c910" providerId="LiveId" clId="{9CDEE932-B770-498D-9E10-EED699A1631B}" dt="2020-02-18T04:03:27.396" v="419" actId="14100"/>
        <pc:sldMkLst>
          <pc:docMk/>
          <pc:sldMk cId="0" sldId="472"/>
        </pc:sldMkLst>
        <pc:spChg chg="mod">
          <ac:chgData name="A Z" userId="3191707edfd0c910" providerId="LiveId" clId="{9CDEE932-B770-498D-9E10-EED699A1631B}" dt="2020-02-18T04:03:27.396" v="419" actId="14100"/>
          <ac:spMkLst>
            <pc:docMk/>
            <pc:sldMk cId="0" sldId="472"/>
            <ac:spMk id="432130" creationId="{CDCE88BA-50B4-402D-BBB3-57394D2DC743}"/>
          </ac:spMkLst>
        </pc:spChg>
      </pc:sldChg>
      <pc:sldChg chg="add">
        <pc:chgData name="A Z" userId="3191707edfd0c910" providerId="LiveId" clId="{9CDEE932-B770-498D-9E10-EED699A1631B}" dt="2020-02-18T02:57:45.931" v="54"/>
        <pc:sldMkLst>
          <pc:docMk/>
          <pc:sldMk cId="0" sldId="474"/>
        </pc:sldMkLst>
      </pc:sldChg>
      <pc:sldChg chg="add">
        <pc:chgData name="A Z" userId="3191707edfd0c910" providerId="LiveId" clId="{9CDEE932-B770-498D-9E10-EED699A1631B}" dt="2020-02-18T02:55:37.212" v="47"/>
        <pc:sldMkLst>
          <pc:docMk/>
          <pc:sldMk cId="0" sldId="478"/>
        </pc:sldMkLst>
      </pc:sldChg>
      <pc:sldChg chg="add">
        <pc:chgData name="A Z" userId="3191707edfd0c910" providerId="LiveId" clId="{9CDEE932-B770-498D-9E10-EED699A1631B}" dt="2020-02-18T02:46:36.271" v="26"/>
        <pc:sldMkLst>
          <pc:docMk/>
          <pc:sldMk cId="0" sldId="481"/>
        </pc:sldMkLst>
      </pc:sldChg>
      <pc:sldChg chg="add ord">
        <pc:chgData name="A Z" userId="3191707edfd0c910" providerId="LiveId" clId="{9CDEE932-B770-498D-9E10-EED699A1631B}" dt="2020-02-18T02:54:00.866" v="43"/>
        <pc:sldMkLst>
          <pc:docMk/>
          <pc:sldMk cId="0" sldId="496"/>
        </pc:sldMkLst>
      </pc:sldChg>
      <pc:sldChg chg="add">
        <pc:chgData name="A Z" userId="3191707edfd0c910" providerId="LiveId" clId="{9CDEE932-B770-498D-9E10-EED699A1631B}" dt="2020-02-18T02:46:51.724" v="27"/>
        <pc:sldMkLst>
          <pc:docMk/>
          <pc:sldMk cId="0" sldId="506"/>
        </pc:sldMkLst>
      </pc:sldChg>
      <pc:sldChg chg="add">
        <pc:chgData name="A Z" userId="3191707edfd0c910" providerId="LiveId" clId="{9CDEE932-B770-498D-9E10-EED699A1631B}" dt="2020-02-18T02:55:54.575" v="48"/>
        <pc:sldMkLst>
          <pc:docMk/>
          <pc:sldMk cId="0" sldId="509"/>
        </pc:sldMkLst>
      </pc:sldChg>
      <pc:sldChg chg="add">
        <pc:chgData name="A Z" userId="3191707edfd0c910" providerId="LiveId" clId="{9CDEE932-B770-498D-9E10-EED699A1631B}" dt="2020-02-18T02:58:37.017" v="57"/>
        <pc:sldMkLst>
          <pc:docMk/>
          <pc:sldMk cId="0" sldId="555"/>
        </pc:sldMkLst>
      </pc:sldChg>
      <pc:sldChg chg="add">
        <pc:chgData name="A Z" userId="3191707edfd0c910" providerId="LiveId" clId="{9CDEE932-B770-498D-9E10-EED699A1631B}" dt="2020-02-18T02:56:25.266" v="50"/>
        <pc:sldMkLst>
          <pc:docMk/>
          <pc:sldMk cId="0" sldId="563"/>
        </pc:sldMkLst>
      </pc:sldChg>
      <pc:sldChg chg="add">
        <pc:chgData name="A Z" userId="3191707edfd0c910" providerId="LiveId" clId="{9CDEE932-B770-498D-9E10-EED699A1631B}" dt="2020-02-18T02:55:13.310" v="46"/>
        <pc:sldMkLst>
          <pc:docMk/>
          <pc:sldMk cId="0" sldId="578"/>
        </pc:sldMkLst>
      </pc:sldChg>
      <pc:sldChg chg="add">
        <pc:chgData name="A Z" userId="3191707edfd0c910" providerId="LiveId" clId="{9CDEE932-B770-498D-9E10-EED699A1631B}" dt="2020-02-18T02:54:35.433" v="45"/>
        <pc:sldMkLst>
          <pc:docMk/>
          <pc:sldMk cId="0" sldId="611"/>
        </pc:sldMkLst>
      </pc:sldChg>
      <pc:sldChg chg="add">
        <pc:chgData name="A Z" userId="3191707edfd0c910" providerId="LiveId" clId="{9CDEE932-B770-498D-9E10-EED699A1631B}" dt="2020-02-18T02:59:22.723" v="61"/>
        <pc:sldMkLst>
          <pc:docMk/>
          <pc:sldMk cId="0" sldId="699"/>
        </pc:sldMkLst>
      </pc:sldChg>
      <pc:sldChg chg="add">
        <pc:chgData name="A Z" userId="3191707edfd0c910" providerId="LiveId" clId="{9CDEE932-B770-498D-9E10-EED699A1631B}" dt="2020-02-18T02:57:29.311" v="53"/>
        <pc:sldMkLst>
          <pc:docMk/>
          <pc:sldMk cId="0" sldId="723"/>
        </pc:sldMkLst>
      </pc:sldChg>
      <pc:sldChg chg="add">
        <pc:chgData name="A Z" userId="3191707edfd0c910" providerId="LiveId" clId="{9CDEE932-B770-498D-9E10-EED699A1631B}" dt="2020-02-18T02:57:04.890" v="52"/>
        <pc:sldMkLst>
          <pc:docMk/>
          <pc:sldMk cId="0" sldId="745"/>
        </pc:sldMkLst>
      </pc:sldChg>
      <pc:sldChg chg="add">
        <pc:chgData name="A Z" userId="3191707edfd0c910" providerId="LiveId" clId="{9CDEE932-B770-498D-9E10-EED699A1631B}" dt="2020-02-18T02:59:41.285" v="63"/>
        <pc:sldMkLst>
          <pc:docMk/>
          <pc:sldMk cId="0" sldId="747"/>
        </pc:sldMkLst>
      </pc:sldChg>
      <pc:sldChg chg="add">
        <pc:chgData name="A Z" userId="3191707edfd0c910" providerId="LiveId" clId="{9CDEE932-B770-498D-9E10-EED699A1631B}" dt="2020-02-18T03:04:08.858" v="82"/>
        <pc:sldMkLst>
          <pc:docMk/>
          <pc:sldMk cId="0" sldId="749"/>
        </pc:sldMkLst>
      </pc:sldChg>
      <pc:sldChg chg="add">
        <pc:chgData name="A Z" userId="3191707edfd0c910" providerId="LiveId" clId="{9CDEE932-B770-498D-9E10-EED699A1631B}" dt="2020-02-18T02:59:57.281" v="64"/>
        <pc:sldMkLst>
          <pc:docMk/>
          <pc:sldMk cId="0" sldId="760"/>
        </pc:sldMkLst>
      </pc:sldChg>
      <pc:sldChg chg="add">
        <pc:chgData name="A Z" userId="3191707edfd0c910" providerId="LiveId" clId="{9CDEE932-B770-498D-9E10-EED699A1631B}" dt="2020-02-18T03:01:11.886" v="70"/>
        <pc:sldMkLst>
          <pc:docMk/>
          <pc:sldMk cId="0" sldId="761"/>
        </pc:sldMkLst>
      </pc:sldChg>
      <pc:sldChg chg="add">
        <pc:chgData name="A Z" userId="3191707edfd0c910" providerId="LiveId" clId="{9CDEE932-B770-498D-9E10-EED699A1631B}" dt="2020-02-18T03:02:53.938" v="77"/>
        <pc:sldMkLst>
          <pc:docMk/>
          <pc:sldMk cId="0" sldId="768"/>
        </pc:sldMkLst>
      </pc:sldChg>
      <pc:sldChg chg="add">
        <pc:chgData name="A Z" userId="3191707edfd0c910" providerId="LiveId" clId="{9CDEE932-B770-498D-9E10-EED699A1631B}" dt="2020-02-18T03:01:45.371" v="72"/>
        <pc:sldMkLst>
          <pc:docMk/>
          <pc:sldMk cId="0" sldId="769"/>
        </pc:sldMkLst>
      </pc:sldChg>
      <pc:sldChg chg="add">
        <pc:chgData name="A Z" userId="3191707edfd0c910" providerId="LiveId" clId="{9CDEE932-B770-498D-9E10-EED699A1631B}" dt="2020-02-18T03:05:11.654" v="85"/>
        <pc:sldMkLst>
          <pc:docMk/>
          <pc:sldMk cId="0" sldId="779"/>
        </pc:sldMkLst>
      </pc:sldChg>
      <pc:sldChg chg="add">
        <pc:chgData name="A Z" userId="3191707edfd0c910" providerId="LiveId" clId="{9CDEE932-B770-498D-9E10-EED699A1631B}" dt="2020-02-18T02:56:44.912" v="51"/>
        <pc:sldMkLst>
          <pc:docMk/>
          <pc:sldMk cId="0" sldId="784"/>
        </pc:sldMkLst>
      </pc:sldChg>
      <pc:sldChg chg="modSp add">
        <pc:chgData name="A Z" userId="3191707edfd0c910" providerId="LiveId" clId="{9CDEE932-B770-498D-9E10-EED699A1631B}" dt="2020-02-18T03:31:56.281" v="282" actId="255"/>
        <pc:sldMkLst>
          <pc:docMk/>
          <pc:sldMk cId="482406371" sldId="798"/>
        </pc:sldMkLst>
        <pc:spChg chg="mod">
          <ac:chgData name="A Z" userId="3191707edfd0c910" providerId="LiveId" clId="{9CDEE932-B770-498D-9E10-EED699A1631B}" dt="2020-02-18T03:31:56.281" v="282" actId="255"/>
          <ac:spMkLst>
            <pc:docMk/>
            <pc:sldMk cId="482406371" sldId="798"/>
            <ac:spMk id="2" creationId="{00000000-0000-0000-0000-000000000000}"/>
          </ac:spMkLst>
        </pc:spChg>
      </pc:sldChg>
      <pc:sldChg chg="add">
        <pc:chgData name="A Z" userId="3191707edfd0c910" providerId="LiveId" clId="{9CDEE932-B770-498D-9E10-EED699A1631B}" dt="2020-02-18T03:23:37.204" v="177"/>
        <pc:sldMkLst>
          <pc:docMk/>
          <pc:sldMk cId="0" sldId="800"/>
        </pc:sldMkLst>
      </pc:sldChg>
      <pc:sldChg chg="add">
        <pc:chgData name="A Z" userId="3191707edfd0c910" providerId="LiveId" clId="{9CDEE932-B770-498D-9E10-EED699A1631B}" dt="2020-02-18T03:02:40.691" v="76"/>
        <pc:sldMkLst>
          <pc:docMk/>
          <pc:sldMk cId="1736610360" sldId="803"/>
        </pc:sldMkLst>
      </pc:sldChg>
      <pc:sldChg chg="add">
        <pc:chgData name="A Z" userId="3191707edfd0c910" providerId="LiveId" clId="{9CDEE932-B770-498D-9E10-EED699A1631B}" dt="2020-02-18T03:03:55.939" v="81"/>
        <pc:sldMkLst>
          <pc:docMk/>
          <pc:sldMk cId="2950492497" sldId="804"/>
        </pc:sldMkLst>
      </pc:sldChg>
      <pc:sldChg chg="add">
        <pc:chgData name="A Z" userId="3191707edfd0c910" providerId="LiveId" clId="{9CDEE932-B770-498D-9E10-EED699A1631B}" dt="2020-02-18T03:02:02.317" v="73"/>
        <pc:sldMkLst>
          <pc:docMk/>
          <pc:sldMk cId="2243091779" sldId="807"/>
        </pc:sldMkLst>
      </pc:sldChg>
      <pc:sldChg chg="add">
        <pc:chgData name="A Z" userId="3191707edfd0c910" providerId="LiveId" clId="{9CDEE932-B770-498D-9E10-EED699A1631B}" dt="2020-02-18T03:03:24.330" v="79"/>
        <pc:sldMkLst>
          <pc:docMk/>
          <pc:sldMk cId="801775625" sldId="810"/>
        </pc:sldMkLst>
      </pc:sldChg>
      <pc:sldChg chg="add">
        <pc:chgData name="A Z" userId="3191707edfd0c910" providerId="LiveId" clId="{9CDEE932-B770-498D-9E10-EED699A1631B}" dt="2020-02-18T03:04:30.151" v="83"/>
        <pc:sldMkLst>
          <pc:docMk/>
          <pc:sldMk cId="357778064" sldId="828"/>
        </pc:sldMkLst>
      </pc:sldChg>
      <pc:sldChg chg="add">
        <pc:chgData name="A Z" userId="3191707edfd0c910" providerId="LiveId" clId="{9CDEE932-B770-498D-9E10-EED699A1631B}" dt="2020-02-18T03:05:55.575" v="86"/>
        <pc:sldMkLst>
          <pc:docMk/>
          <pc:sldMk cId="1136827465" sldId="832"/>
        </pc:sldMkLst>
      </pc:sldChg>
      <pc:sldChg chg="add">
        <pc:chgData name="A Z" userId="3191707edfd0c910" providerId="LiveId" clId="{9CDEE932-B770-498D-9E10-EED699A1631B}" dt="2020-02-18T03:23:01.575" v="176"/>
        <pc:sldMkLst>
          <pc:docMk/>
          <pc:sldMk cId="0" sldId="835"/>
        </pc:sldMkLst>
      </pc:sldChg>
      <pc:sldChg chg="add">
        <pc:chgData name="A Z" userId="3191707edfd0c910" providerId="LiveId" clId="{9CDEE932-B770-498D-9E10-EED699A1631B}" dt="2020-02-18T03:03:08.708" v="78"/>
        <pc:sldMkLst>
          <pc:docMk/>
          <pc:sldMk cId="737282556" sldId="838"/>
        </pc:sldMkLst>
      </pc:sldChg>
      <pc:sldChg chg="add">
        <pc:chgData name="A Z" userId="3191707edfd0c910" providerId="LiveId" clId="{9CDEE932-B770-498D-9E10-EED699A1631B}" dt="2020-02-18T02:58:18.272" v="56"/>
        <pc:sldMkLst>
          <pc:docMk/>
          <pc:sldMk cId="648897059" sldId="839"/>
        </pc:sldMkLst>
      </pc:sldChg>
      <pc:sldChg chg="add">
        <pc:chgData name="A Z" userId="3191707edfd0c910" providerId="LiveId" clId="{9CDEE932-B770-498D-9E10-EED699A1631B}" dt="2020-02-18T02:52:19.939" v="38"/>
        <pc:sldMkLst>
          <pc:docMk/>
          <pc:sldMk cId="1807874476" sldId="851"/>
        </pc:sldMkLst>
      </pc:sldChg>
      <pc:sldChg chg="add">
        <pc:chgData name="A Z" userId="3191707edfd0c910" providerId="LiveId" clId="{9CDEE932-B770-498D-9E10-EED699A1631B}" dt="2020-02-18T02:56:12.270" v="49"/>
        <pc:sldMkLst>
          <pc:docMk/>
          <pc:sldMk cId="0" sldId="852"/>
        </pc:sldMkLst>
      </pc:sldChg>
      <pc:sldChg chg="add">
        <pc:chgData name="A Z" userId="3191707edfd0c910" providerId="LiveId" clId="{9CDEE932-B770-498D-9E10-EED699A1631B}" dt="2020-02-18T02:58:05.692" v="55"/>
        <pc:sldMkLst>
          <pc:docMk/>
          <pc:sldMk cId="0" sldId="853"/>
        </pc:sldMkLst>
      </pc:sldChg>
      <pc:sldChg chg="add">
        <pc:chgData name="A Z" userId="3191707edfd0c910" providerId="LiveId" clId="{9CDEE932-B770-498D-9E10-EED699A1631B}" dt="2020-02-18T03:03:39.044" v="80"/>
        <pc:sldMkLst>
          <pc:docMk/>
          <pc:sldMk cId="73685323" sldId="858"/>
        </pc:sldMkLst>
      </pc:sldChg>
      <pc:sldChg chg="add">
        <pc:chgData name="A Z" userId="3191707edfd0c910" providerId="LiveId" clId="{9CDEE932-B770-498D-9E10-EED699A1631B}" dt="2020-02-18T03:06:28.563" v="87"/>
        <pc:sldMkLst>
          <pc:docMk/>
          <pc:sldMk cId="3046675276" sldId="860"/>
        </pc:sldMkLst>
      </pc:sldChg>
      <pc:sldChg chg="add">
        <pc:chgData name="A Z" userId="3191707edfd0c910" providerId="LiveId" clId="{9CDEE932-B770-498D-9E10-EED699A1631B}" dt="2020-02-18T03:01:31.274" v="71"/>
        <pc:sldMkLst>
          <pc:docMk/>
          <pc:sldMk cId="2315725015" sldId="861"/>
        </pc:sldMkLst>
      </pc:sldChg>
      <pc:sldChg chg="add del">
        <pc:chgData name="A Z" userId="3191707edfd0c910" providerId="LiveId" clId="{9CDEE932-B770-498D-9E10-EED699A1631B}" dt="2020-02-18T03:02:27.547" v="75" actId="47"/>
        <pc:sldMkLst>
          <pc:docMk/>
          <pc:sldMk cId="286227629" sldId="862"/>
        </pc:sldMkLst>
      </pc:sldChg>
      <pc:sldChg chg="add">
        <pc:chgData name="A Z" userId="3191707edfd0c910" providerId="LiveId" clId="{9CDEE932-B770-498D-9E10-EED699A1631B}" dt="2020-02-18T03:04:49.865" v="84"/>
        <pc:sldMkLst>
          <pc:docMk/>
          <pc:sldMk cId="1283684860" sldId="862"/>
        </pc:sldMkLst>
      </pc:sldChg>
      <pc:sldChg chg="addSp delSp modSp add ord modTransition">
        <pc:chgData name="A Z" userId="3191707edfd0c910" providerId="LiveId" clId="{9CDEE932-B770-498D-9E10-EED699A1631B}" dt="2020-02-18T03:10:22.155" v="147" actId="20577"/>
        <pc:sldMkLst>
          <pc:docMk/>
          <pc:sldMk cId="1930790194" sldId="863"/>
        </pc:sldMkLst>
        <pc:spChg chg="mod">
          <ac:chgData name="A Z" userId="3191707edfd0c910" providerId="LiveId" clId="{9CDEE932-B770-498D-9E10-EED699A1631B}" dt="2020-02-18T03:10:22.155" v="147" actId="20577"/>
          <ac:spMkLst>
            <pc:docMk/>
            <pc:sldMk cId="1930790194" sldId="863"/>
            <ac:spMk id="2" creationId="{EFFF9902-BA67-44E0-B055-71C93F55C9B3}"/>
          </ac:spMkLst>
        </pc:spChg>
        <pc:spChg chg="add del mod">
          <ac:chgData name="A Z" userId="3191707edfd0c910" providerId="LiveId" clId="{9CDEE932-B770-498D-9E10-EED699A1631B}" dt="2020-02-18T03:08:37.536" v="108" actId="478"/>
          <ac:spMkLst>
            <pc:docMk/>
            <pc:sldMk cId="1930790194" sldId="863"/>
            <ac:spMk id="4" creationId="{D906B172-6770-43FD-8753-91474D135E82}"/>
          </ac:spMkLst>
        </pc:spChg>
        <pc:spChg chg="add del mod">
          <ac:chgData name="A Z" userId="3191707edfd0c910" providerId="LiveId" clId="{9CDEE932-B770-498D-9E10-EED699A1631B}" dt="2020-02-18T03:08:42.751" v="110" actId="478"/>
          <ac:spMkLst>
            <pc:docMk/>
            <pc:sldMk cId="1930790194" sldId="863"/>
            <ac:spMk id="6" creationId="{96928B41-A2DF-4FDE-8E98-BEEB98018F6B}"/>
          </ac:spMkLst>
        </pc:spChg>
        <pc:spChg chg="add mod">
          <ac:chgData name="A Z" userId="3191707edfd0c910" providerId="LiveId" clId="{9CDEE932-B770-498D-9E10-EED699A1631B}" dt="2020-02-18T03:10:00.653" v="141" actId="1076"/>
          <ac:spMkLst>
            <pc:docMk/>
            <pc:sldMk cId="1930790194" sldId="863"/>
            <ac:spMk id="7" creationId="{EB0523CE-8FBD-48C7-B3EA-D6D192F6B322}"/>
          </ac:spMkLst>
        </pc:spChg>
        <pc:spChg chg="del mod">
          <ac:chgData name="A Z" userId="3191707edfd0c910" providerId="LiveId" clId="{9CDEE932-B770-498D-9E10-EED699A1631B}" dt="2020-02-18T03:08:03.111" v="103" actId="478"/>
          <ac:spMkLst>
            <pc:docMk/>
            <pc:sldMk cId="1930790194" sldId="863"/>
            <ac:spMk id="6146" creationId="{F075ED44-56E9-44BB-9B2B-AADF74CB0A2E}"/>
          </ac:spMkLst>
        </pc:spChg>
        <pc:spChg chg="mod">
          <ac:chgData name="A Z" userId="3191707edfd0c910" providerId="LiveId" clId="{9CDEE932-B770-498D-9E10-EED699A1631B}" dt="2020-02-18T03:10:06.370" v="142" actId="255"/>
          <ac:spMkLst>
            <pc:docMk/>
            <pc:sldMk cId="1930790194" sldId="863"/>
            <ac:spMk id="6147" creationId="{05D36B72-B0FB-4C9E-8610-7475C213CF3F}"/>
          </ac:spMkLst>
        </pc:spChg>
      </pc:sldChg>
      <pc:sldChg chg="addSp delSp modSp add ord modTransition">
        <pc:chgData name="A Z" userId="3191707edfd0c910" providerId="LiveId" clId="{9CDEE932-B770-498D-9E10-EED699A1631B}" dt="2020-02-18T03:33:02.773" v="313" actId="207"/>
        <pc:sldMkLst>
          <pc:docMk/>
          <pc:sldMk cId="1156283310" sldId="864"/>
        </pc:sldMkLst>
        <pc:spChg chg="add del mod">
          <ac:chgData name="A Z" userId="3191707edfd0c910" providerId="LiveId" clId="{9CDEE932-B770-498D-9E10-EED699A1631B}" dt="2020-02-18T03:32:25.295" v="286" actId="478"/>
          <ac:spMkLst>
            <pc:docMk/>
            <pc:sldMk cId="1156283310" sldId="864"/>
            <ac:spMk id="3" creationId="{5E648D5B-8609-4DA8-9948-A1320BFE1B93}"/>
          </ac:spMkLst>
        </pc:spChg>
        <pc:spChg chg="add mod">
          <ac:chgData name="A Z" userId="3191707edfd0c910" providerId="LiveId" clId="{9CDEE932-B770-498D-9E10-EED699A1631B}" dt="2020-02-18T03:33:02.773" v="313" actId="207"/>
          <ac:spMkLst>
            <pc:docMk/>
            <pc:sldMk cId="1156283310" sldId="864"/>
            <ac:spMk id="4" creationId="{05D43D7D-C93E-4506-8278-C53D0A3B8703}"/>
          </ac:spMkLst>
        </pc:spChg>
        <pc:spChg chg="del">
          <ac:chgData name="A Z" userId="3191707edfd0c910" providerId="LiveId" clId="{9CDEE932-B770-498D-9E10-EED699A1631B}" dt="2020-02-18T03:32:17.126" v="283" actId="478"/>
          <ac:spMkLst>
            <pc:docMk/>
            <pc:sldMk cId="1156283310" sldId="864"/>
            <ac:spMk id="16386" creationId="{37A7C19E-6D78-4F1A-B251-4D90BB85DF9E}"/>
          </ac:spMkLst>
        </pc:spChg>
      </pc:sldChg>
      <pc:sldChg chg="addSp delSp modSp add del modTransition">
        <pc:chgData name="A Z" userId="3191707edfd0c910" providerId="LiveId" clId="{9CDEE932-B770-498D-9E10-EED699A1631B}" dt="2020-02-18T03:30:12.031" v="226" actId="47"/>
        <pc:sldMkLst>
          <pc:docMk/>
          <pc:sldMk cId="3584686372" sldId="865"/>
        </pc:sldMkLst>
        <pc:spChg chg="add mod">
          <ac:chgData name="A Z" userId="3191707edfd0c910" providerId="LiveId" clId="{9CDEE932-B770-498D-9E10-EED699A1631B}" dt="2020-02-18T03:13:21.886" v="167" actId="255"/>
          <ac:spMkLst>
            <pc:docMk/>
            <pc:sldMk cId="3584686372" sldId="865"/>
            <ac:spMk id="15" creationId="{F41290D2-E375-422E-B2B5-5286DDBE7163}"/>
          </ac:spMkLst>
        </pc:spChg>
        <pc:spChg chg="del mod">
          <ac:chgData name="A Z" userId="3191707edfd0c910" providerId="LiveId" clId="{9CDEE932-B770-498D-9E10-EED699A1631B}" dt="2020-02-18T03:12:05.782" v="157" actId="478"/>
          <ac:spMkLst>
            <pc:docMk/>
            <pc:sldMk cId="3584686372" sldId="865"/>
            <ac:spMk id="20482" creationId="{35BDC5D6-7D87-47B5-A83B-D9A0CB25230C}"/>
          </ac:spMkLst>
        </pc:spChg>
        <pc:spChg chg="mod">
          <ac:chgData name="A Z" userId="3191707edfd0c910" providerId="LiveId" clId="{9CDEE932-B770-498D-9E10-EED699A1631B}" dt="2020-02-18T03:13:48.867" v="168" actId="2711"/>
          <ac:spMkLst>
            <pc:docMk/>
            <pc:sldMk cId="3584686372" sldId="865"/>
            <ac:spMk id="20494" creationId="{D10CE343-F173-45EE-A79E-82289D8631F5}"/>
          </ac:spMkLst>
        </pc:spChg>
      </pc:sldChg>
      <pc:sldChg chg="add modTransition">
        <pc:chgData name="A Z" userId="3191707edfd0c910" providerId="LiveId" clId="{9CDEE932-B770-498D-9E10-EED699A1631B}" dt="2020-02-18T03:19:50.176" v="171"/>
        <pc:sldMkLst>
          <pc:docMk/>
          <pc:sldMk cId="0" sldId="866"/>
        </pc:sldMkLst>
      </pc:sldChg>
      <pc:sldChg chg="add del">
        <pc:chgData name="A Z" userId="3191707edfd0c910" providerId="LiveId" clId="{9CDEE932-B770-498D-9E10-EED699A1631B}" dt="2020-02-18T03:22:02.552" v="174" actId="47"/>
        <pc:sldMkLst>
          <pc:docMk/>
          <pc:sldMk cId="0" sldId="867"/>
        </pc:sldMkLst>
      </pc:sldChg>
      <pc:sldChg chg="modSp add modTransition">
        <pc:chgData name="A Z" userId="3191707edfd0c910" providerId="LiveId" clId="{9CDEE932-B770-498D-9E10-EED699A1631B}" dt="2020-02-18T03:21:53.461" v="173"/>
        <pc:sldMkLst>
          <pc:docMk/>
          <pc:sldMk cId="0" sldId="868"/>
        </pc:sldMkLst>
        <pc:spChg chg="mod">
          <ac:chgData name="A Z" userId="3191707edfd0c910" providerId="LiveId" clId="{9CDEE932-B770-498D-9E10-EED699A1631B}" dt="2020-02-18T03:21:53.461" v="173"/>
          <ac:spMkLst>
            <pc:docMk/>
            <pc:sldMk cId="0" sldId="868"/>
            <ac:spMk id="8201" creationId="{00000000-0000-0000-0000-000000000000}"/>
          </ac:spMkLst>
        </pc:spChg>
      </pc:sldChg>
      <pc:sldChg chg="add">
        <pc:chgData name="A Z" userId="3191707edfd0c910" providerId="LiveId" clId="{9CDEE932-B770-498D-9E10-EED699A1631B}" dt="2020-02-18T03:22:34.079" v="175"/>
        <pc:sldMkLst>
          <pc:docMk/>
          <pc:sldMk cId="0" sldId="909"/>
        </pc:sldMkLst>
      </pc:sldChg>
      <pc:sldChg chg="add ord modTransition">
        <pc:chgData name="A Z" userId="3191707edfd0c910" providerId="LiveId" clId="{9CDEE932-B770-498D-9E10-EED699A1631B}" dt="2020-02-18T03:24:38.989" v="180"/>
        <pc:sldMkLst>
          <pc:docMk/>
          <pc:sldMk cId="1359744793" sldId="910"/>
        </pc:sldMkLst>
      </pc:sldChg>
      <pc:sldChg chg="addSp delSp modSp add ord modTransition">
        <pc:chgData name="A Z" userId="3191707edfd0c910" providerId="LiveId" clId="{9CDEE932-B770-498D-9E10-EED699A1631B}" dt="2020-02-18T04:01:54.499" v="409" actId="1076"/>
        <pc:sldMkLst>
          <pc:docMk/>
          <pc:sldMk cId="3358814092" sldId="911"/>
        </pc:sldMkLst>
        <pc:spChg chg="add del mod">
          <ac:chgData name="A Z" userId="3191707edfd0c910" providerId="LiveId" clId="{9CDEE932-B770-498D-9E10-EED699A1631B}" dt="2020-02-18T04:00:49.522" v="371" actId="478"/>
          <ac:spMkLst>
            <pc:docMk/>
            <pc:sldMk cId="3358814092" sldId="911"/>
            <ac:spMk id="3" creationId="{A467039D-E94F-446B-9EEA-298CE5FECBC4}"/>
          </ac:spMkLst>
        </pc:spChg>
        <pc:spChg chg="add mod">
          <ac:chgData name="A Z" userId="3191707edfd0c910" providerId="LiveId" clId="{9CDEE932-B770-498D-9E10-EED699A1631B}" dt="2020-02-18T04:01:54.499" v="409" actId="1076"/>
          <ac:spMkLst>
            <pc:docMk/>
            <pc:sldMk cId="3358814092" sldId="911"/>
            <ac:spMk id="4" creationId="{65655FAB-31EB-4FC9-809F-1B421DE8BF9F}"/>
          </ac:spMkLst>
        </pc:spChg>
        <pc:spChg chg="del mod">
          <ac:chgData name="A Z" userId="3191707edfd0c910" providerId="LiveId" clId="{9CDEE932-B770-498D-9E10-EED699A1631B}" dt="2020-02-18T04:00:44.608" v="369" actId="478"/>
          <ac:spMkLst>
            <pc:docMk/>
            <pc:sldMk cId="3358814092" sldId="911"/>
            <ac:spMk id="38914" creationId="{B02585A2-1D59-4A66-B01B-54B5AC793DE9}"/>
          </ac:spMkLst>
        </pc:spChg>
        <pc:spChg chg="del mod">
          <ac:chgData name="A Z" userId="3191707edfd0c910" providerId="LiveId" clId="{9CDEE932-B770-498D-9E10-EED699A1631B}" dt="2020-02-18T04:01:50.669" v="408" actId="478"/>
          <ac:spMkLst>
            <pc:docMk/>
            <pc:sldMk cId="3358814092" sldId="911"/>
            <ac:spMk id="38945" creationId="{CA416B9C-9E70-41B1-9F3E-63BC66ABCB65}"/>
          </ac:spMkLst>
        </pc:spChg>
      </pc:sldChg>
      <pc:sldChg chg="modSp add ord modTransition">
        <pc:chgData name="A Z" userId="3191707edfd0c910" providerId="LiveId" clId="{9CDEE932-B770-498D-9E10-EED699A1631B}" dt="2020-02-18T03:25:54.779" v="191" actId="2711"/>
        <pc:sldMkLst>
          <pc:docMk/>
          <pc:sldMk cId="2178585961" sldId="912"/>
        </pc:sldMkLst>
        <pc:spChg chg="mod">
          <ac:chgData name="A Z" userId="3191707edfd0c910" providerId="LiveId" clId="{9CDEE932-B770-498D-9E10-EED699A1631B}" dt="2020-02-18T03:25:54.779" v="191" actId="2711"/>
          <ac:spMkLst>
            <pc:docMk/>
            <pc:sldMk cId="2178585961" sldId="912"/>
            <ac:spMk id="45058" creationId="{47188424-8BF2-45B4-96D2-3B9B4D7B13F5}"/>
          </ac:spMkLst>
        </pc:spChg>
      </pc:sldChg>
      <pc:sldChg chg="add ord modTransition">
        <pc:chgData name="A Z" userId="3191707edfd0c910" providerId="LiveId" clId="{9CDEE932-B770-498D-9E10-EED699A1631B}" dt="2020-02-18T03:26:23.359" v="194"/>
        <pc:sldMkLst>
          <pc:docMk/>
          <pc:sldMk cId="3524612861" sldId="913"/>
        </pc:sldMkLst>
      </pc:sldChg>
      <pc:sldChg chg="add ord">
        <pc:chgData name="A Z" userId="3191707edfd0c910" providerId="LiveId" clId="{9CDEE932-B770-498D-9E10-EED699A1631B}" dt="2020-02-18T03:26:46.653" v="200"/>
        <pc:sldMkLst>
          <pc:docMk/>
          <pc:sldMk cId="3858884864" sldId="914"/>
        </pc:sldMkLst>
      </pc:sldChg>
      <pc:sldChg chg="modSp add ord modTransition">
        <pc:chgData name="A Z" userId="3191707edfd0c910" providerId="LiveId" clId="{9CDEE932-B770-498D-9E10-EED699A1631B}" dt="2020-02-18T03:27:48.671" v="209" actId="208"/>
        <pc:sldMkLst>
          <pc:docMk/>
          <pc:sldMk cId="218828139" sldId="915"/>
        </pc:sldMkLst>
        <pc:spChg chg="mod">
          <ac:chgData name="A Z" userId="3191707edfd0c910" providerId="LiveId" clId="{9CDEE932-B770-498D-9E10-EED699A1631B}" dt="2020-02-18T03:27:35.663" v="208" actId="255"/>
          <ac:spMkLst>
            <pc:docMk/>
            <pc:sldMk cId="218828139" sldId="915"/>
            <ac:spMk id="32770" creationId="{E46940A1-F8E7-46F2-BF05-BB5BEB2C2366}"/>
          </ac:spMkLst>
        </pc:spChg>
        <pc:spChg chg="mod">
          <ac:chgData name="A Z" userId="3191707edfd0c910" providerId="LiveId" clId="{9CDEE932-B770-498D-9E10-EED699A1631B}" dt="2020-02-18T03:27:48.671" v="209" actId="208"/>
          <ac:spMkLst>
            <pc:docMk/>
            <pc:sldMk cId="218828139" sldId="915"/>
            <ac:spMk id="32772" creationId="{9804B71D-B975-441D-BAC4-4B3BE89E18DE}"/>
          </ac:spMkLst>
        </pc:spChg>
      </pc:sldChg>
      <pc:sldChg chg="add del modTransition">
        <pc:chgData name="A Z" userId="3191707edfd0c910" providerId="LiveId" clId="{9CDEE932-B770-498D-9E10-EED699A1631B}" dt="2020-02-18T03:28:19.606" v="211" actId="47"/>
        <pc:sldMkLst>
          <pc:docMk/>
          <pc:sldMk cId="1256544489" sldId="916"/>
        </pc:sldMkLst>
      </pc:sldChg>
      <pc:sldChg chg="modSp add ord modTransition">
        <pc:chgData name="A Z" userId="3191707edfd0c910" providerId="LiveId" clId="{9CDEE932-B770-498D-9E10-EED699A1631B}" dt="2020-02-18T03:29:09.621" v="220" actId="208"/>
        <pc:sldMkLst>
          <pc:docMk/>
          <pc:sldMk cId="2463753949" sldId="916"/>
        </pc:sldMkLst>
        <pc:spChg chg="mod">
          <ac:chgData name="A Z" userId="3191707edfd0c910" providerId="LiveId" clId="{9CDEE932-B770-498D-9E10-EED699A1631B}" dt="2020-02-18T03:28:57.018" v="219" actId="20577"/>
          <ac:spMkLst>
            <pc:docMk/>
            <pc:sldMk cId="2463753949" sldId="916"/>
            <ac:spMk id="36866" creationId="{3FB38A6C-480C-4CAE-A21C-B9C86B993BE9}"/>
          </ac:spMkLst>
        </pc:spChg>
        <pc:spChg chg="mod">
          <ac:chgData name="A Z" userId="3191707edfd0c910" providerId="LiveId" clId="{9CDEE932-B770-498D-9E10-EED699A1631B}" dt="2020-02-18T03:29:09.621" v="220" actId="208"/>
          <ac:spMkLst>
            <pc:docMk/>
            <pc:sldMk cId="2463753949" sldId="916"/>
            <ac:spMk id="36867" creationId="{000C9DAD-154A-43A3-85B5-B79366781F7E}"/>
          </ac:spMkLst>
        </pc:spChg>
      </pc:sldChg>
      <pc:sldChg chg="add modTransition">
        <pc:chgData name="A Z" userId="3191707edfd0c910" providerId="LiveId" clId="{9CDEE932-B770-498D-9E10-EED699A1631B}" dt="2020-02-18T03:29:50.224" v="224"/>
        <pc:sldMkLst>
          <pc:docMk/>
          <pc:sldMk cId="2182201962" sldId="917"/>
        </pc:sldMkLst>
      </pc:sldChg>
      <pc:sldChg chg="add ord modTransition">
        <pc:chgData name="A Z" userId="3191707edfd0c910" providerId="LiveId" clId="{9CDEE932-B770-498D-9E10-EED699A1631B}" dt="2020-02-18T03:56:26.977" v="358"/>
        <pc:sldMkLst>
          <pc:docMk/>
          <pc:sldMk cId="0" sldId="918"/>
        </pc:sldMkLst>
      </pc:sldChg>
      <pc:sldChg chg="addSp delSp modSp add">
        <pc:chgData name="A Z" userId="3191707edfd0c910" providerId="LiveId" clId="{9CDEE932-B770-498D-9E10-EED699A1631B}" dt="2020-02-18T04:04:14.424" v="428" actId="1076"/>
        <pc:sldMkLst>
          <pc:docMk/>
          <pc:sldMk cId="3623710457" sldId="919"/>
        </pc:sldMkLst>
        <pc:spChg chg="add del mod">
          <ac:chgData name="A Z" userId="3191707edfd0c910" providerId="LiveId" clId="{9CDEE932-B770-498D-9E10-EED699A1631B}" dt="2020-02-18T04:02:54.122" v="413" actId="478"/>
          <ac:spMkLst>
            <pc:docMk/>
            <pc:sldMk cId="3623710457" sldId="919"/>
            <ac:spMk id="3" creationId="{D84A3B20-8E6D-435E-ADF4-D9F7023A989E}"/>
          </ac:spMkLst>
        </pc:spChg>
        <pc:spChg chg="add mod">
          <ac:chgData name="A Z" userId="3191707edfd0c910" providerId="LiveId" clId="{9CDEE932-B770-498D-9E10-EED699A1631B}" dt="2020-02-18T04:04:14.424" v="428" actId="1076"/>
          <ac:spMkLst>
            <pc:docMk/>
            <pc:sldMk cId="3623710457" sldId="919"/>
            <ac:spMk id="4" creationId="{768E07DE-455A-4121-A9D8-8059FFEAA8EB}"/>
          </ac:spMkLst>
        </pc:spChg>
        <pc:spChg chg="del">
          <ac:chgData name="A Z" userId="3191707edfd0c910" providerId="LiveId" clId="{9CDEE932-B770-498D-9E10-EED699A1631B}" dt="2020-02-18T04:02:49.827" v="411" actId="478"/>
          <ac:spMkLst>
            <pc:docMk/>
            <pc:sldMk cId="3623710457" sldId="919"/>
            <ac:spMk id="432130" creationId="{CDCE88BA-50B4-402D-BBB3-57394D2DC743}"/>
          </ac:spMkLst>
        </pc:spChg>
      </pc:sldChg>
      <pc:sldMasterChg chg="delSldLayout">
        <pc:chgData name="A Z" userId="3191707edfd0c910" providerId="LiveId" clId="{9CDEE932-B770-498D-9E10-EED699A1631B}" dt="2020-02-18T03:26:52.804" v="201" actId="47"/>
        <pc:sldMasterMkLst>
          <pc:docMk/>
          <pc:sldMasterMk cId="0" sldId="2147483648"/>
        </pc:sldMasterMkLst>
        <pc:sldLayoutChg chg="del">
          <pc:chgData name="A Z" userId="3191707edfd0c910" providerId="LiveId" clId="{9CDEE932-B770-498D-9E10-EED699A1631B}" dt="2020-02-18T03:26:52.804" v="201" actId="47"/>
          <pc:sldLayoutMkLst>
            <pc:docMk/>
            <pc:sldMasterMk cId="0" sldId="2147483648"/>
            <pc:sldLayoutMk cId="3321413481" sldId="2147484104"/>
          </pc:sldLayoutMkLst>
        </pc:sldLayoutChg>
      </pc:sldMasterChg>
      <pc:sldMasterChg chg="del delSldLayout">
        <pc:chgData name="A Z" userId="3191707edfd0c910" providerId="LiveId" clId="{9CDEE932-B770-498D-9E10-EED699A1631B}" dt="2020-02-18T03:06:39.380" v="91" actId="47"/>
        <pc:sldMasterMkLst>
          <pc:docMk/>
          <pc:sldMasterMk cId="0" sldId="2147483651"/>
        </pc:sldMasterMkLst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3172790407" sldId="2147484082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1510614777" sldId="2147484083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2703433345" sldId="2147484084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3441658140" sldId="2147484085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1317095463" sldId="2147484086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1201504901" sldId="2147484087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418047605" sldId="2147484088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4228192133" sldId="2147484089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337169657" sldId="2147484090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509932512" sldId="2147484091"/>
          </pc:sldLayoutMkLst>
        </pc:sldLayoutChg>
        <pc:sldLayoutChg chg="del">
          <pc:chgData name="A Z" userId="3191707edfd0c910" providerId="LiveId" clId="{9CDEE932-B770-498D-9E10-EED699A1631B}" dt="2020-02-18T03:06:39.380" v="91" actId="47"/>
          <pc:sldLayoutMkLst>
            <pc:docMk/>
            <pc:sldMasterMk cId="0" sldId="2147483651"/>
            <pc:sldLayoutMk cId="639107954" sldId="2147484092"/>
          </pc:sldLayoutMkLst>
        </pc:sldLayoutChg>
      </pc:sldMasterChg>
      <pc:sldMasterChg chg="del delSldLayout">
        <pc:chgData name="A Z" userId="3191707edfd0c910" providerId="LiveId" clId="{9CDEE932-B770-498D-9E10-EED699A1631B}" dt="2020-02-18T02:54:05" v="44" actId="47"/>
        <pc:sldMasterMkLst>
          <pc:docMk/>
          <pc:sldMasterMk cId="0" sldId="2147483652"/>
        </pc:sldMasterMkLst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3440812884" sldId="2147484093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1823063226" sldId="2147484094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2502653012" sldId="2147484095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4075725297" sldId="2147484096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4163747795" sldId="2147484097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900072117" sldId="2147484098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1086704215" sldId="2147484099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2007098577" sldId="2147484100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795873249" sldId="2147484101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3608947220" sldId="2147484102"/>
          </pc:sldLayoutMkLst>
        </pc:sldLayoutChg>
        <pc:sldLayoutChg chg="del">
          <pc:chgData name="A Z" userId="3191707edfd0c910" providerId="LiveId" clId="{9CDEE932-B770-498D-9E10-EED699A1631B}" dt="2020-02-18T02:54:05" v="44" actId="47"/>
          <pc:sldLayoutMkLst>
            <pc:docMk/>
            <pc:sldMasterMk cId="0" sldId="2147483652"/>
            <pc:sldLayoutMk cId="2696067117" sldId="2147484103"/>
          </pc:sldLayoutMkLst>
        </pc:sldLayoutChg>
      </pc:sldMasterChg>
      <pc:sldMasterChg chg="del delSldLayout">
        <pc:chgData name="A Z" userId="3191707edfd0c910" providerId="LiveId" clId="{9CDEE932-B770-498D-9E10-EED699A1631B}" dt="2020-02-18T03:22:02.552" v="174" actId="47"/>
        <pc:sldMasterMkLst>
          <pc:docMk/>
          <pc:sldMasterMk cId="4278991549" sldId="2147484182"/>
        </pc:sldMasterMkLst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111094801" sldId="2147484183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2228556856" sldId="2147484184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2005347664" sldId="2147484185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1535639737" sldId="2147484186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50793570" sldId="2147484187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71571067" sldId="2147484188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2455318685" sldId="2147484189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1337700549" sldId="2147484190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705456450" sldId="2147484191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2351543038" sldId="2147484192"/>
          </pc:sldLayoutMkLst>
        </pc:sldLayoutChg>
        <pc:sldLayoutChg chg="del">
          <pc:chgData name="A Z" userId="3191707edfd0c910" providerId="LiveId" clId="{9CDEE932-B770-498D-9E10-EED699A1631B}" dt="2020-02-18T03:22:02.552" v="174" actId="47"/>
          <pc:sldLayoutMkLst>
            <pc:docMk/>
            <pc:sldMasterMk cId="4278991549" sldId="2147484182"/>
            <pc:sldLayoutMk cId="2347287553" sldId="2147484193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2AC5773F-9C9A-472F-968D-17448293BD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8FEFEB80-6C56-4E20-A39C-1BAEA35EC6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DEA78C30-719F-4AFA-B4F1-1B96A22740A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1" name="Rectangle 5">
            <a:extLst>
              <a:ext uri="{FF2B5EF4-FFF2-40B4-BE49-F238E27FC236}">
                <a16:creationId xmlns:a16="http://schemas.microsoft.com/office/drawing/2014/main" id="{EDE5E89C-9A5F-4F41-ABB4-DFA9F39553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7462" name="Rectangle 6">
            <a:extLst>
              <a:ext uri="{FF2B5EF4-FFF2-40B4-BE49-F238E27FC236}">
                <a16:creationId xmlns:a16="http://schemas.microsoft.com/office/drawing/2014/main" id="{44E33118-398C-4EB5-9ABF-2BF1D54CB62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3" name="Rectangle 7">
            <a:extLst>
              <a:ext uri="{FF2B5EF4-FFF2-40B4-BE49-F238E27FC236}">
                <a16:creationId xmlns:a16="http://schemas.microsoft.com/office/drawing/2014/main" id="{715EECA7-9057-426C-AE30-9FCA0B3652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57B192B-B627-4857-8708-A2C38732FB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AF6B8B7-26A4-43C8-B3D1-C24F5AB3C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65B01BD-2A63-40C1-B3CF-40D7ACE08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B7C9B67-1E71-4728-A678-1712A8F77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164302-71CD-4D5C-8136-C9BAC0062660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6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0BB12274-54E9-483D-BBC5-E457ED200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9040BD08-1AF3-46A1-AEA2-64A00189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03E4CA10-5ADB-4E1F-85A1-BBC9F18BD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1ED5C5-191D-49D6-8776-411F77113E17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257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23FA170E-E3D9-49AC-8725-9698AAAC1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1AF03488-8BE2-4C93-806B-B0516A86A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E28F78E0-E646-4DE1-A0CB-230CDDB83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C46374-0DAC-48A1-A682-9EA9BE2B15B1}" type="slidenum">
              <a:rPr lang="en-GB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GB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55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176A1B2E-AB4C-434C-821F-A1F2312D0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82393F3E-A1F1-4293-86AB-96BBE8DA3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E0A657D6-D019-4F5C-B326-6FB3D0A0D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3BC645-8C3E-4326-9BC9-CCDB4FDFA9EA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86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4076EE5-99BA-4367-B1D0-00261C747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2321F11-063F-4DE2-8A6B-4B4FA6E90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Need to add info about N2 admixture, and the relaxation transitions it causes</a:t>
            </a:r>
          </a:p>
        </p:txBody>
      </p:sp>
    </p:spTree>
    <p:extLst>
      <p:ext uri="{BB962C8B-B14F-4D97-AF65-F5344CB8AC3E}">
        <p14:creationId xmlns:p14="http://schemas.microsoft.com/office/powerpoint/2010/main" val="3995685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38F01BB9-B443-4C1D-A8F7-14CEE7340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870A4EC8-540F-42CE-B980-5D82F20B2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C9C01948-3631-4145-9BA0-6884A5DC7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0C88CB-EA40-44A1-B334-382BFAB83875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06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DB89D65-057C-4DB4-B303-E3FDF810E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BB3418A-218B-4EFE-A406-26FD165DD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Contrast with ISOLDE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3A4BB359-EF19-489F-B13C-BC141963C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BB1E9CA4-0DFF-48D6-B6CE-266B4795E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6E3B08-5954-462B-B62A-3902D3CA1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39A33B-612C-49DB-A8FF-DC95A29DF76E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53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3326" indent="-2898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59467" indent="-2309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22927" indent="-2309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23" indent="-2309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9671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31318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02966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74613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C14397-5CDD-4413-92F9-2635AB714F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71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0150" y="703263"/>
            <a:ext cx="4679950" cy="3509962"/>
          </a:xfrm>
          <a:ln/>
        </p:spPr>
      </p:sp>
      <p:sp>
        <p:nvSpPr>
          <p:cNvPr id="51712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923" tIns="46962" rIns="93923" bIns="46962"/>
          <a:lstStyle/>
          <a:p>
            <a:pPr eaLnBrk="1" hangingPunct="1"/>
            <a:endParaRPr lang="en-US" altLang="en-US"/>
          </a:p>
        </p:txBody>
      </p:sp>
      <p:sp>
        <p:nvSpPr>
          <p:cNvPr id="517125" name="Slide Number Placeholder 3"/>
          <p:cNvSpPr txBox="1">
            <a:spLocks noGrp="1"/>
          </p:cNvSpPr>
          <p:nvPr/>
        </p:nvSpPr>
        <p:spPr bwMode="auto">
          <a:xfrm>
            <a:off x="4008705" y="8893121"/>
            <a:ext cx="3066733" cy="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23" tIns="46962" rIns="93923" bIns="46962" anchor="b"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2475" indent="-290513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57288" indent="-231775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19250" indent="-231775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2800" indent="-231775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400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972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544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116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E290FD-AECE-44C0-B371-63108FF1779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CADE4B3-64F6-460E-B38F-203EC6CA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533507AA-7BFE-4D1F-A8B1-1363DFB96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76D2C70A-3D77-4D92-A671-B6B029600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47A692-CA25-43A9-B351-C3EE210B95F6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3326" indent="-2898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59467" indent="-2309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22927" indent="-2309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8023" indent="-2309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9671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31318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02966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74613" indent="-2309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BBBD2C-2399-4DC2-9BB6-5DD7743DE5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0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019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933" tIns="46967" rIns="93933" bIns="46967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0197" name="Slide Number Placeholder 3"/>
          <p:cNvSpPr txBox="1">
            <a:spLocks noGrp="1"/>
          </p:cNvSpPr>
          <p:nvPr/>
        </p:nvSpPr>
        <p:spPr bwMode="auto">
          <a:xfrm>
            <a:off x="4008705" y="8893121"/>
            <a:ext cx="3066733" cy="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33" tIns="46967" rIns="93933" bIns="46967" anchor="b"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2475" indent="-290513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57288" indent="-231775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19250" indent="-231775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2800" indent="-231775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400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972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544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11600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09D04-2152-4D02-A93B-1B8BC64B51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C8241B27-A39E-40E4-ABC0-D9E4102046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5410052A-D944-42EC-A809-0CEB85871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094C0B9-82C0-457D-8E53-A7AB61D42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A32358-65CE-4A85-9D0C-3F93A5C43C0B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195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AA844E2C-B0BA-4507-A7DC-6FE5865FB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4E8B8615-7012-4715-9B4D-9AF437CDA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43653648-A603-422F-A86D-7402E4D14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41B895-2887-4864-825D-2383F7C67D8D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7"/>
          <p:cNvSpPr txBox="1">
            <a:spLocks noGrp="1" noChangeArrowheads="1"/>
          </p:cNvSpPr>
          <p:nvPr/>
        </p:nvSpPr>
        <p:spPr bwMode="auto">
          <a:xfrm>
            <a:off x="4010342" y="8894758"/>
            <a:ext cx="3066733" cy="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28" tIns="46965" rIns="93928" bIns="4696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FA4859-2288-4C4C-8B71-5E61DCD7FD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21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28" tIns="46965" rIns="93928" bIns="46965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89AA339D-4FA8-43A4-A968-97D4C8C1D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0E4A5C37-4619-4BC7-A04A-237F079F5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309CAF4A-C6A8-48F6-920C-B16310939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E77CAB-CE21-421F-A5E1-9713FB5AAB23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7"/>
          <p:cNvSpPr txBox="1">
            <a:spLocks noGrp="1" noChangeArrowheads="1"/>
          </p:cNvSpPr>
          <p:nvPr/>
        </p:nvSpPr>
        <p:spPr bwMode="auto">
          <a:xfrm>
            <a:off x="4008705" y="8893121"/>
            <a:ext cx="3066733" cy="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11" tIns="46405" rIns="92811" bIns="4640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56FD9-F286-4CE1-9AE2-CB5DBFFCFE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62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0150" y="703263"/>
            <a:ext cx="4679950" cy="3509962"/>
          </a:xfrm>
          <a:ln/>
        </p:spPr>
      </p:sp>
      <p:sp>
        <p:nvSpPr>
          <p:cNvPr id="103629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915" tIns="46957" rIns="93915" bIns="46957"/>
          <a:lstStyle/>
          <a:p>
            <a:pPr eaLnBrk="1" hangingPunct="1"/>
            <a:endParaRPr lang="en-US" altLang="en-US"/>
          </a:p>
        </p:txBody>
      </p:sp>
      <p:sp>
        <p:nvSpPr>
          <p:cNvPr id="1036293" name="Slide Number Placeholder 3"/>
          <p:cNvSpPr txBox="1">
            <a:spLocks noGrp="1"/>
          </p:cNvSpPr>
          <p:nvPr/>
        </p:nvSpPr>
        <p:spPr bwMode="auto">
          <a:xfrm>
            <a:off x="4008705" y="8893121"/>
            <a:ext cx="3066733" cy="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15" tIns="46957" rIns="93915" bIns="46957" anchor="b"/>
          <a:lstStyle>
            <a:lvl1pPr defTabSz="9255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998C7-4F19-4EE0-9960-F5A3E24AF5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8563" y="703263"/>
            <a:ext cx="4681537" cy="3509962"/>
          </a:xfrm>
          <a:ln/>
        </p:spPr>
      </p:sp>
      <p:sp>
        <p:nvSpPr>
          <p:cNvPr id="1051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4330" tIns="47165" rIns="94330" bIns="47165"/>
          <a:lstStyle/>
          <a:p>
            <a:pPr eaLnBrk="1" hangingPunct="1"/>
            <a:endParaRPr lang="en-US" altLang="en-US"/>
          </a:p>
        </p:txBody>
      </p:sp>
      <p:sp>
        <p:nvSpPr>
          <p:cNvPr id="1051652" name="Slide Number Placeholder 3"/>
          <p:cNvSpPr txBox="1">
            <a:spLocks noGrp="1"/>
          </p:cNvSpPr>
          <p:nvPr/>
        </p:nvSpPr>
        <p:spPr bwMode="auto">
          <a:xfrm>
            <a:off x="4008705" y="8893121"/>
            <a:ext cx="3066733" cy="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30" tIns="47165" rIns="94330" bIns="4716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F0F663-7F6D-4BE7-9FD6-81BA9F44B8C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30" tIns="47165" rIns="94330" bIns="47165" anchor="b"/>
          <a:lstStyle/>
          <a:p>
            <a:pPr algn="r"/>
            <a:fld id="{A5663CAD-58A2-4E00-B656-00D64A25E954}" type="slidenum">
              <a:rPr lang="en-US" altLang="en-US" sz="1200">
                <a:latin typeface="Calibri" pitchFamily="34" charset="0"/>
              </a:rPr>
              <a:pPr algn="r"/>
              <a:t>52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8563" y="700088"/>
            <a:ext cx="4681537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5" y="4446588"/>
            <a:ext cx="5661025" cy="4216400"/>
          </a:xfrm>
          <a:noFill/>
        </p:spPr>
        <p:txBody>
          <a:bodyPr wrap="square" lIns="94330" tIns="47165" rIns="94330" bIns="471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3800" y="700088"/>
            <a:ext cx="4686300" cy="3514725"/>
          </a:xfrm>
          <a:ln/>
        </p:spPr>
      </p:sp>
      <p:sp>
        <p:nvSpPr>
          <p:cNvPr id="1005571" name="Notes Placeholder 2"/>
          <p:cNvSpPr>
            <a:spLocks noGrp="1"/>
          </p:cNvSpPr>
          <p:nvPr>
            <p:ph type="body" idx="1"/>
          </p:nvPr>
        </p:nvSpPr>
        <p:spPr>
          <a:xfrm>
            <a:off x="708025" y="4448175"/>
            <a:ext cx="5661025" cy="4214813"/>
          </a:xfrm>
          <a:noFill/>
        </p:spPr>
        <p:txBody>
          <a:bodyPr lIns="92424" tIns="46212" rIns="92424" bIns="46212"/>
          <a:lstStyle/>
          <a:p>
            <a:endParaRPr lang="en-US" altLang="en-US"/>
          </a:p>
        </p:txBody>
      </p:sp>
      <p:sp>
        <p:nvSpPr>
          <p:cNvPr id="1005572" name="Slide Number Placeholder 3"/>
          <p:cNvSpPr txBox="1">
            <a:spLocks noGrp="1"/>
          </p:cNvSpPr>
          <p:nvPr/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24" tIns="46212" rIns="92424" bIns="46212" anchor="b"/>
          <a:lstStyle>
            <a:lvl1pPr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0250" indent="-280988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3950" indent="-223838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4800" indent="-225425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4063" indent="-225425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812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84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956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528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00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9811B3-5952-49D8-AD07-86A2A73A09F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00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8563" y="703263"/>
            <a:ext cx="4681537" cy="3509962"/>
          </a:xfrm>
          <a:ln/>
        </p:spPr>
      </p:sp>
      <p:sp>
        <p:nvSpPr>
          <p:cNvPr id="1020931" name="Notes Placeholder 2"/>
          <p:cNvSpPr>
            <a:spLocks noGrp="1"/>
          </p:cNvSpPr>
          <p:nvPr>
            <p:ph type="body" idx="1"/>
          </p:nvPr>
        </p:nvSpPr>
        <p:spPr>
          <a:xfrm>
            <a:off x="943610" y="4447379"/>
            <a:ext cx="5189855" cy="4213221"/>
          </a:xfrm>
          <a:noFill/>
        </p:spPr>
        <p:txBody>
          <a:bodyPr lIns="94330" tIns="47165" rIns="94330" bIns="47165"/>
          <a:lstStyle/>
          <a:p>
            <a:pPr eaLnBrk="1" hangingPunct="1"/>
            <a:endParaRPr lang="en-US" altLang="en-US"/>
          </a:p>
        </p:txBody>
      </p:sp>
      <p:sp>
        <p:nvSpPr>
          <p:cNvPr id="1020932" name="Slide Number Placeholder 3"/>
          <p:cNvSpPr txBox="1">
            <a:spLocks noGrp="1"/>
          </p:cNvSpPr>
          <p:nvPr/>
        </p:nvSpPr>
        <p:spPr bwMode="auto">
          <a:xfrm>
            <a:off x="4010342" y="8894758"/>
            <a:ext cx="3066733" cy="4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30" tIns="47165" rIns="94330" bIns="4716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1D31A-5F9B-46BE-B9E9-5C500111FF6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E03550E5-9B5F-4D89-89F9-366F587EB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226414E-3B84-4843-B9D3-C5D0F85BE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52E103C-3153-4124-A478-F9EA6546C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B3DC8E-13EE-48DE-A264-F6E6544F913B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8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504C4CFE-8482-498D-AAB1-40E439F6513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C236F5-3998-4619-8027-92495B0DC5E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01730" name="Slide Image Placeholder 1">
            <a:extLst>
              <a:ext uri="{FF2B5EF4-FFF2-40B4-BE49-F238E27FC236}">
                <a16:creationId xmlns:a16="http://schemas.microsoft.com/office/drawing/2014/main" id="{455DACBB-0FC3-418B-993E-FBB0522F30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01731" name="Notes Placeholder 2">
            <a:extLst>
              <a:ext uri="{FF2B5EF4-FFF2-40B4-BE49-F238E27FC236}">
                <a16:creationId xmlns:a16="http://schemas.microsoft.com/office/drawing/2014/main" id="{7BF1D08D-8EEB-4D2B-B120-CFDE92E32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914400"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1732" name="Slide Number Placeholder 3">
            <a:extLst>
              <a:ext uri="{FF2B5EF4-FFF2-40B4-BE49-F238E27FC236}">
                <a16:creationId xmlns:a16="http://schemas.microsoft.com/office/drawing/2014/main" id="{7CF745E5-FA16-4B1B-B319-E99E2A2C31F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914400">
              <a:buClrTx/>
              <a:buSzTx/>
              <a:buFontTx/>
              <a:buNone/>
            </a:pPr>
            <a:fld id="{57C75028-DC8E-4AA5-AD22-21B13FDD7D7C}" type="slidenum">
              <a:rPr lang="en-US" altLang="en-US" sz="1200">
                <a:solidFill>
                  <a:srgbClr val="A50021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pPr algn="r" defTabSz="914400"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rgbClr val="A50021"/>
              </a:solidFill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0264F343-C256-412A-8077-1A324E66581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DB5220-3298-4BD9-A3FB-2AA98083577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34178" name="Slide Image Placeholder 1">
            <a:extLst>
              <a:ext uri="{FF2B5EF4-FFF2-40B4-BE49-F238E27FC236}">
                <a16:creationId xmlns:a16="http://schemas.microsoft.com/office/drawing/2014/main" id="{2397B597-6CD6-4523-9B3F-145C76044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8075" y="698500"/>
            <a:ext cx="4643438" cy="348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4179" name="Notes Placeholder 2">
            <a:extLst>
              <a:ext uri="{FF2B5EF4-FFF2-40B4-BE49-F238E27FC236}">
                <a16:creationId xmlns:a16="http://schemas.microsoft.com/office/drawing/2014/main" id="{601C8E72-1A48-4B4F-94D7-8447EB4C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1475"/>
          </a:xfrm>
          <a:noFill/>
        </p:spPr>
        <p:txBody>
          <a:bodyPr lIns="92546" tIns="46273" rIns="92546" bIns="46273"/>
          <a:lstStyle/>
          <a:p>
            <a:pPr defTabSz="914400">
              <a:spcBef>
                <a:spcPct val="0"/>
              </a:spcBef>
            </a:pPr>
            <a:endParaRPr lang="it-IT" altLang="en-US"/>
          </a:p>
        </p:txBody>
      </p:sp>
      <p:sp>
        <p:nvSpPr>
          <p:cNvPr id="434180" name="Slide Number Placeholder 3">
            <a:extLst>
              <a:ext uri="{FF2B5EF4-FFF2-40B4-BE49-F238E27FC236}">
                <a16:creationId xmlns:a16="http://schemas.microsoft.com/office/drawing/2014/main" id="{5476417D-90DA-4B3D-95C9-1EAF4B5EFC9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46" tIns="46273" rIns="92546" bIns="46273" anchor="b"/>
          <a:lstStyle>
            <a:lvl1pPr defTabSz="925513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2475" indent="-290513" defTabSz="925513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7288" indent="-231775" defTabSz="925513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9250" indent="-231775" defTabSz="925513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2800" indent="-231775" defTabSz="925513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0000" indent="-231775" defTabSz="92551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7200" indent="-231775" defTabSz="92551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400" indent="-231775" defTabSz="92551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1600" indent="-231775" defTabSz="92551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buClrTx/>
              <a:buSzTx/>
              <a:buFontTx/>
              <a:buNone/>
            </a:pPr>
            <a:fld id="{B36217C3-C7A7-4DE5-BC6D-1C5AFD06F1F3}" type="slidenum">
              <a:rPr lang="en-US" altLang="en-US" sz="1200">
                <a:solidFill>
                  <a:srgbClr val="A50021"/>
                </a:solidFill>
                <a:latin typeface="Times New Roman" panose="02020603050405020304" pitchFamily="18" charset="0"/>
              </a:rPr>
              <a:pPr algn="r">
                <a:buClrTx/>
                <a:buSzTx/>
                <a:buFontTx/>
                <a:buNone/>
              </a:pPr>
              <a:t>8</a:t>
            </a:fld>
            <a:endParaRPr lang="en-US" altLang="en-US" sz="1200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E13F81F-B9CC-4B45-B872-454D059F8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BCAF7B87-A87C-4411-A3C0-CDB4289BC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7423BB-3668-4BCE-AC84-99293F282F0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4E5572-7E30-49F8-A53E-A8DE51B280A3}" type="slidenum">
              <a:rPr lang="en-US" altLang="en-US">
                <a:solidFill>
                  <a:srgbClr val="A50021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7BCEC2BF-0BAF-4AE9-8867-DC1F094846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3B86128-0D9C-4A58-88E0-59BA4713E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84D3ED2C-81E6-4635-B530-F0416CA05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D82584-B085-47A4-A2A9-485377A22700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FFDC5913-D1D6-4055-94C9-CC2747973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893CDBB-9A46-4C22-B17E-066DF37C8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D9DF125E-E292-4820-9377-AF7FB94DD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AAFF08-0326-422E-AA2E-76C565E817BC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077D3BEC-95DD-4BE6-A248-4157B0869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FAB2102F-77EC-4E55-8810-0FD787221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DF639A61-919F-47BC-8262-4A90B84BC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EA7416-140A-48A0-94D2-7B2FFD13E344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0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C8647FDD-F884-4354-AA00-E11445896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0C7CF27-8051-4DEE-B258-223AF8EDD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582F5BC9-509B-4C45-9408-139C675D6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6F3ED2-3FE3-43BF-92D7-28D0C6C27803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40B147-54E6-4222-864E-913C4168A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626F67-162A-463F-B54F-B58E21E50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98D19B-A79E-408D-8C7C-DBE09792D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C390D-917E-4131-AC5D-275A1CB72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25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70C0A0-086B-4456-BB98-5A6B48ECB6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C9BDBE-7DD5-4226-A2C5-AA877637C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5218E8-E259-40C5-8B9D-5A7FA2A88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45169-02B0-46EE-91D0-72E900E307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04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517C70-3100-424A-9069-B48EEEBCAF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9EE949-515C-4A92-A944-81D028653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F8D981-2F90-4368-9DB1-C2D3398D31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8EF8E-D690-4106-BD73-12BD636C48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95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47B30-EA7A-4D8B-B77C-7919DFCB7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B4EA0-5285-48F6-96F5-1FB1D2C76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1258C-F075-4204-B4C4-5B3C4CB3B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285D-6F79-4941-8792-8A9289B34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23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CE226-5A09-4BB1-94D6-4EE1B81FEE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850E0A-B2E1-4EE8-BA34-D5E105AA39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7F097-1ADA-4B8E-B66A-88819B448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2C185-2697-472E-9BB6-2982860985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127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8D04D-C8E7-487D-9FAA-6BE35FCE2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816E4-3A67-4E6F-AB9A-61A50F8F6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3EF12-1FDF-447E-8C3B-451FB546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5F17C8-E47E-4404-A205-FDEA7DBD1C5E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E40A1-FDCC-455B-9A80-F7127F2B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24C06-52CA-4B03-B66D-5499B5C7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33A92-EBFF-47B7-8148-91EC14851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840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6A35-83DF-49AC-ADCA-026F7BDC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FE8F-4F81-4D5F-AA8C-49033C5B6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22D55-FC2F-4848-882D-E92EF759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6897D8-61CB-4B99-987B-00C4FFF69907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EDD2D-6218-42F7-B7C1-A9FEAC677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4497A-C1E5-458F-97B1-1EBC714E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7AAE6-DA84-4556-BF54-5F183C05A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069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DC49-BEFC-4067-9633-E1568122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1698C-AF17-4755-A808-90E32B357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408BC-5E8F-44D0-AFA7-3ACE7CA1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79B3E3-202B-4672-894C-295FF4EEAEF3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36ACE-410E-4898-932E-B0A40065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66FC-C1CD-45EE-8082-4DBC0293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51063-BFD5-4AB1-8D7C-C98433B4E2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145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6395-6CB5-4DAF-B5B7-A873C8A81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08EFC-6D53-4246-B4DF-DF8A9775E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5E2F6-6957-4072-8862-43C79EDFA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62D31-DC3D-42EA-A62C-A02D9EAC0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11CD2-EC01-4809-BCA9-02A1F3FC49F6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F85BE-EA2C-4C58-8EAA-85B8B998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2131A-7219-4EC1-BE68-D893AF4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E4FA5-EC83-4A78-BAF5-7859F3917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270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A338-2AAC-4F3D-AF04-F0296EEA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09A9-F1B1-4C19-835E-2B3B9A3DB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C1457-53B9-4E4C-BD25-5ADA61F74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4AA0A-4B64-4280-B81B-E07CA4FF0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2AF22-C63D-461F-AA02-FDF121AE8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0AA94-46E5-42B9-A409-B1AAC64A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0D26AF-A3B4-4A52-9E0F-37512814371F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0686B-6497-4055-95BB-6585F928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39001-482B-48D7-A483-D929FD3A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3B77C-EA1D-41FB-BEA4-3FFC3A955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290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7CD9-F7EE-4E89-8C6C-43A6B560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7F0D6-BFF8-4659-962B-F7FDB8658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070A80-DAD7-4608-9927-9EB00639BC1F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2D225-A5C6-464B-8A38-6257011F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AC3DD-13F1-4A25-966B-C3B4FB4D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B0BC6-0976-4F81-B6FB-39C4B11630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71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CA34B3-C705-4FDD-B56E-9457B4EA7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E3F6AF-C5AC-4583-8DBC-E9B5B9863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A00BBB-06E5-4740-AF8D-F8D8AA1FA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B5B55-B388-442C-BAF3-BC09A0897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993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D0A67-AB7E-48A6-9302-AB8C3FAB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45CDBD-9B55-46A9-AA7C-3B185578FCBB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C732E-F6E5-40B6-9A09-4FE9ADE1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E26DA-4390-47D0-BBCD-D8540362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4585A-1DEE-4C3D-8FD0-804EE4545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818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8A3-2CB9-45EB-B575-C89E0EA3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BAA05-BC70-4CEA-B3CF-E6BB021FD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AA53D-3289-48E4-85CB-04612916E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8650A-FD71-44A1-A363-C569F4E1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D7A1F-58A8-4B26-BFD6-DCE49BA1E596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E1DB8-327E-430A-8BA7-9A8AFEA5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7991B-1078-4094-9401-38C9DE43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45934-01B7-47A9-A3DB-AD07CCDAE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65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EBBE-E38E-4B64-ABF7-E6A50D3E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41BD1-197B-4BE0-992D-548816DCA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E02A7-707D-405C-B32D-1F2A0A549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F3001-AB42-47EB-B1B0-DE399228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24D74E-8AEC-4AE2-A90B-7963480B61EC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8843F-02E7-4454-86D7-FDA3CEEF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13901-422E-4CC9-AD31-FAB4AC21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95DCB-BAC0-4D34-92AE-82A74A6257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85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9CFB6-0F0D-4D33-A72A-281B91637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7DD36-1A39-41E0-9D85-0EA1CC89F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4F37C-AA67-4181-8DEA-AF71ABD6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E5D7BA-E513-4295-9918-79CC1B4CA90E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1DA42-B210-4FE8-9C3E-DC3BC991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4005D-9670-4038-AD49-A7296B2D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68E17-71B0-4A2D-91A2-B04E130379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698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B896C-E15B-48F4-81A7-60A1DCDA5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120EC-E1C3-457E-BD67-E12830010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39BBF-C95C-4ED6-A3ED-48CF16F3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BA529-BEFD-4DB7-96F7-B9127CA37C6C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CAEE9-2876-4014-8D48-9DF0C624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D225-51DD-4146-83E7-5C2B0E22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CF078-216F-445B-8D6F-6D30A0BD7D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793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DAA7-4237-40AB-AFA8-214C5FC4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69B40-1B9A-414C-A567-D03BDDEE9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0429D-2952-42EA-AFF3-594612F62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08F6E-723A-4C03-BEBE-7413CDF5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B6F9DF7-5E4D-4CA5-911E-5506223BD167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D4000-E1EF-4F26-A275-5766C968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FFA6F-BB30-4A46-B25D-B3A505A25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22FBC8-F4B8-41B9-91BD-B0AC97626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50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75759-0F9B-4190-8006-661C7B1A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D80B56B-1E78-4F03-B7A5-8D4F06AA9954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02C6-3D45-4668-9F88-22BA4651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1573FA-F4A6-400D-AB47-9A42A882279D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562F9-ABD6-43D5-A38A-A62D2D83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E9BD-24C3-4D02-8235-0AF19D0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474414-E7A2-4F52-A567-E311AD4D6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597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5CD058-D5B2-44B2-8FD5-316D2245F8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445FD4-32E4-4722-B639-838A96373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0C6402-E0ED-459C-9F73-AE272B0D7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85094-F628-4A2B-A36B-D9B4B0145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60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218402-2C64-4938-9338-253CBFDF5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F852C7-DFDD-4B60-8EF5-DCB8CD173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21B59C-A78F-4E3D-85C0-01E02CCBD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69CEF-7632-4876-BEB8-24869040B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549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ABF5A-199B-413F-B5EE-67500E6104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1C6717-55F2-4927-BE68-8E2EB5584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5E12EE-A27C-4073-81CA-EB6686B51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2AEC9-35F2-4B70-BEDE-5E2DBA6A4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18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548D8-8FD4-4F04-A51E-3A7DEC96A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233D8F-356E-4F7E-B79C-4291D909C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1C4E51-8F5D-4B5F-9E8A-25E5B141E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ED180-3872-4390-86D5-462A2103C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196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02607-1EB1-44F0-BC7A-B37930B77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98D7A2-46EC-46AB-BC28-846EDDBCF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66778D-7425-4448-BCEB-A3AC6AA4D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EB326-43A7-4CC7-831A-82CF4B67A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444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231094-A66C-4CC2-96FC-BDE919A14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FE2864-D615-476E-8E4E-BC4001A0FE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B244D39-E974-42AE-9B5F-C45D0901D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95C1B-885C-463C-ADA4-1F83069AB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176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7F449D-E08D-4526-A2D1-AD1D2968B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48E3DB-F12F-406C-B27B-6D740374D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BF527-95DA-4D00-9FAF-12FF14B8D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F4D12-AB79-465E-90BE-B8F0E4969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260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4687E3-441B-4147-A74C-71797B223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131D50-9DA6-488D-B362-046AF17C8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D9FE70-09A5-4DEC-95E8-2BEF623B0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A2CA9-F4F5-4544-AEEA-69DFFFD75E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055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A72E1-B7C5-4FF9-9C34-A85AEFA2E8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28C5E-7A58-4B48-AB7C-179DA84FC9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DA5AC-BAEA-49AD-8826-1873BA322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FE212-D524-4630-A9E4-6E623929AD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095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D7B9B-F45A-40B6-898F-4C1B3E511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8D9A73-D4CA-4BA3-8148-E40296612A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416C74-C729-4BFD-9311-06FA085F7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87624-7859-4DEA-B728-B43BEDEF3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045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D4276C-A3D7-40A7-A231-A9B11F557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96202-2C74-4C15-9370-C1D770B007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39DFE3-9A21-44A7-A320-C22A93C53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91309-6DE7-4761-B60C-76C41F4E6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303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3C5801-D1D6-4BB9-89F0-5358886B2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20733A-38DD-478D-A6AB-6F788857F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65D6CD-5F03-4F7D-9BEB-5F03D4C3F7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4E1F9E-509A-41AC-A420-E482CEF72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221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C028EC-C4D7-4C8D-A50C-CB9AEA6D2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FC049B-BA6C-4D4F-9C20-C72A21A80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98BF2-1BEF-471F-8D94-6AF56080E2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595EA-BB6F-4357-93C8-131DB4424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982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F31839-71C7-4585-B2C3-81F0B8135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88B52-7573-47B2-B8A6-700B2DCEA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99780-1900-4DDA-9207-EBEB68E96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C169E-CE1A-4BBA-8FC6-7765BFF9E4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1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C6086-EA80-4DE7-BD91-42E91B084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D61E4-46CA-4A09-80FC-EE05EDB34C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A03E6B-726E-468C-A624-0773E6AC1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6DA39-B064-4D0A-A50F-B839B4D52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657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4BAA1-F9EF-4D4D-BFD6-9D0C3DB2E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r>
              <a:rPr lang="en-GB"/>
              <a:t>October 6-10, 2008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817A2-E689-43CF-BDE5-2E3115EA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096000"/>
            <a:ext cx="4876800" cy="762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/>
              <a:t>A.S. Belov, </a:t>
            </a:r>
            <a:r>
              <a:rPr lang="en-US"/>
              <a:t>A. N. Zelenski, </a:t>
            </a:r>
            <a:r>
              <a:rPr lang="en-GB"/>
              <a:t> SPIN2008, USA</a:t>
            </a:r>
          </a:p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F7735-8428-48A2-B901-8E3F56A3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E68E7B-2EF5-4749-80CD-72BCF4D295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110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97A7823F-8F1D-4194-BA1C-663DFD861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2639734-F2BC-4FBA-B696-DDBAEB1680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585EF50E-26E9-44D5-B0CF-DE3DBAD4E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2A333-8487-4A0E-9367-1ADB7E8E3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166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6A195FAD-E01F-474E-A957-D02626A258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36E16A3-EC7F-4A5A-8E01-9E4004836A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A9E0D14-888E-4AA4-AB88-62865CB41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7353D-FE8A-4654-B235-2E8376428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219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DD6752AA-4C0E-4EB4-A11B-7FF890DE54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96B89C1-1CEB-42DB-BF1E-282F310CA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76CAC89-83C1-4D00-A986-6051288EB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E9145-662C-433F-BE3F-CE75A4B6B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174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57895196-238A-49E0-BCE4-C038088ED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5E85DBE3-6BBD-4E92-AC1D-4540053DD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A29A9F62-C365-4A3A-A3B3-DC96528983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931CC-3001-473D-8E29-8416E9552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309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E18A2D80-0EA0-405C-820A-0C10E448B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DA5B195C-AC47-4552-BF8F-FC82F7E68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1F11B88A-9EE8-4B68-897B-AAB45EE8B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047804-DE18-46B7-9C7B-FC2FFC1E5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1096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AEF4A022-6575-4462-AB1A-84BEE72A8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82F90C9-5CFD-4AE4-80E3-795531FDD8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92E3427-A55E-4ACA-B05C-D1ADCB2172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ADA83-6982-4982-BE45-3DA0B640C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981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CB6F86CE-A169-474E-B6C4-F9ADABA295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93703703-E874-4C6B-99CB-1FDB027A85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755ED163-D95D-427C-B3AA-25B897000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CC33CE-D95F-4F6C-B621-1C836C8ED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697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F51B7FC5-D99C-45DF-B4F1-9BA58BE09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86CE042F-C718-44AF-9513-92DC4831F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2FE73824-6BAD-4C35-9F13-F53CC99A2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523B8-9C67-4F84-91EF-6FC374F51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552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60BCB70F-1362-42F5-ADD3-9CB1E0EB5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BA12AC1A-842C-4EC8-A4F5-391AFDC7C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E09851B4-3BE7-4BA0-93E6-0BD147FE5C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B933D-146C-44E4-A247-100FC8C8DA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4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37A5B-574A-4B1E-B9E7-2E4ED1C21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D4C0A0-F92C-4884-B63C-9DAB1EC96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E3EDD3-8504-4017-B1D0-CBC76D29C5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253C4-6217-42D1-940F-75467B121C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56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557FDBF2-FDAF-4A15-89A0-5B613BB96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81C687A-1965-442C-A784-77BC23E47F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06ED350-609E-4CC9-BDE0-5BEB3D5313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759C9-42EC-4A3D-A493-23F47B262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889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5F2B3960-B41D-45B8-8B65-892F074D8D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889A7BA-342E-4116-8F47-83419F428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336E6EC-E38C-4384-8F86-1D86F7C9E2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28455-586D-43A7-B873-42212A4EB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578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5763-A3EB-47EF-B1C3-A2A99469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BC8335D-3138-410A-A017-597D559437C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6CCFD-799B-436F-B862-DACB808D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8D75-B204-4E82-BF4C-FA713541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7799E-5482-4EC7-87A4-A5A9919A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95E4D2-FABD-43E7-84D8-903F012EF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17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222697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DF2699-DB8F-4B42-8802-1EAA02A8C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E.C. Aschenauer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3DDECC-D9D7-44FB-A685-97B1A990C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RHIC Retreat 2015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2110A8-023D-415D-80EF-B3A79C97B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fld id="{34AFF62A-90F6-46A9-BA0B-06AE18DAB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6008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B7C922-C337-45B1-A64D-420E14411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E.C. Aschenauer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F5525B-DC35-4FAA-A4BA-784CDBF62B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RHIC Retreat 2015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23EED6-0A42-4D80-A6D9-A182DB3F0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fld id="{9EF4CBE7-D75E-44E2-89BD-C9187886E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07197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897FC-A874-4710-8D40-C59E0027A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E.C. Aschenauer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E7BBE-872B-448C-9CDA-836C6D6534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RHIC Retreat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F5FED-E03D-4F9F-86E1-C60CD2422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fld id="{5B24A4DE-51F6-4505-B337-E4DE8D61D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1958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FB1148-1C9F-48A6-89DE-8CAFB5091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fld id="{A01B5F55-B127-4537-82C6-A94EF10897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11308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D04CF69-5878-418F-9256-C7E9CCBF1F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fld id="{58EBAF10-F6EF-4570-8256-3843F1B2D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54754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8E2DA-2D78-430A-983C-7FF76F08EC2C}" type="slidenum">
              <a:rPr lang="en-US" altLang="en-US" b="1" smtClean="0"/>
              <a:pPr/>
              <a:t>‹#›</a:t>
            </a:fld>
            <a:endParaRPr lang="en-US" altLang="en-US" b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RHIC Retreat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886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A15B9C-57C5-4167-AAAC-CE8A7AD48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DBAD03-17E6-4683-977F-8C3D857A7D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05BB44-6036-423B-9DCA-6231DF329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2BA7A-2A1B-4995-8291-009BE5CEA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44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E18B01-081B-4582-AC12-37C0096DB5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E.C. Aschenauer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0E952F-6BDE-48BA-BEB2-787E40BBA9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pPr>
              <a:defRPr/>
            </a:pPr>
            <a:r>
              <a:rPr lang="en-US"/>
              <a:t>RHIC Retreat 2015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256A72-D09D-4D55-ACAC-72E3A14B59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effectLst/>
              </a:defRPr>
            </a:lvl1pPr>
          </a:lstStyle>
          <a:p>
            <a:fld id="{711E3FA0-5D97-4581-9958-D558E76B42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49461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86BA8-5B60-43E1-A39F-C43613E1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r>
              <a:rPr lang="en-GB"/>
              <a:t>October 6-10, 2008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F8733-7ECB-4F33-9FDB-A781590C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096000"/>
            <a:ext cx="4876800" cy="762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/>
              <a:t>A.S. Belov, </a:t>
            </a:r>
            <a:r>
              <a:rPr lang="en-US"/>
              <a:t>A. N. Zelenski, </a:t>
            </a:r>
            <a:r>
              <a:rPr lang="en-GB"/>
              <a:t> SPIN2008, USA</a:t>
            </a:r>
          </a:p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8C6D-AC4B-4220-A09D-701FB7D0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E5DA73-744A-4DC0-9D56-70908C7B1F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4356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5763-A3EB-47EF-B1C3-A2A99469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BC8335D-3138-410A-A017-597D559437C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6CCFD-799B-436F-B862-DACB808D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8D75-B204-4E82-BF4C-FA713541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7799E-5482-4EC7-87A4-A5A9919A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95E4D2-FABD-43E7-84D8-903F012EF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008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40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E66DF25-34E0-447F-94B3-C012DA0E79F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933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5300478-3C2E-4214-94B5-1BB229E52C9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89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4ADD649-F8C9-4920-9FE4-B52EF1AB74B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13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2DA50F2-BD5D-4119-8413-44ECC17C717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75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680E5FF-3A9D-4D71-9EB2-3B21DB64C90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39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AB5B1DC-826B-4DA1-9B5B-0F43F2C6A2A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5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BE2CE3-0554-426C-8950-61CD961418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A23BD9-4FC2-403A-BDD3-21F11F4795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08396A-AF59-4493-986D-7B1A17FE9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62949-EAA6-455C-A581-03152A336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317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9699EAF-0F5F-4188-A03E-C0F4FC0E6E8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42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FE58DCC-4D90-40FA-8210-ED031239145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541F851-0BF8-4FA2-8E6B-017E2A06132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22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F671F7D-1D5A-42C6-8BC6-A97DE81E183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75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D2C2F-2886-40D3-83DB-7DB038EC35A3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80683-5BC7-4210-9E8E-CE6C3FF652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991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71BB3-2E2B-471A-9251-BD14B00CC1F6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B46C9-AD3F-4503-86DB-EE3FA72C09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591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CAC7C-9340-498E-A9B6-13010A8013CE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1BF63-9474-491F-BBD3-85CC5AF6C6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494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C9D96F-F901-4045-B435-A8103ED952D7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6D184-0E45-4860-A848-0D4D374CC3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834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351453-1001-493B-A86E-389717A431FE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F65D2-E231-4F20-BA08-D6E7793938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823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5AEE3E-3972-4B54-96BD-3CBACC451F8C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D85EA-B878-48BE-8268-2CC296E992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5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CDEB10-4AC0-434E-8F5C-9B80D9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E43A4-2C04-4FAB-BE01-6BD793D8C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0A7F9-B4E2-4EE3-AE63-3F17EBEB5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08BEB-BA52-4740-9D94-D84DB8D26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1304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952B5E-CC50-4E5A-AE99-E99564E80D0A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7D937-1035-4FB2-B180-6AA33EA68E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67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D26BB3-9099-40C2-87FA-BF9DED684F5F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07C33-0693-4C4E-A787-8572C84361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77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F64EDC-6523-4EF5-842C-BB6C4B092E35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DFD99-D1F0-46CA-BB0B-4398F1282F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44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E3952E-B10D-4CEA-A22A-277C14EC9903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F301A-2A15-4AF8-A951-DA5592D744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419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B5B4B2-2E10-4FE4-B633-FBF61DDE3F73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2A6D3-EA9C-4597-8C04-B2B6E34DEF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22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D30229-F4B0-4FF2-911D-74C1FC344E4D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1D2176-2A84-4A58-8F59-FB374DC786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451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3E32AA-C7E2-45BC-B653-F20FDF38CA96}" type="datetimeFigureOut">
              <a:rPr lang="en-US" altLang="en-US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3CB680-65C0-4796-9B82-B571B3AFE0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92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979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7BB384D-F25A-4E8F-93BC-A2DED0A85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940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31E6FF7-A9FB-499D-9863-2C851A8C1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2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DEE51-B0BD-48C5-A379-56DC2FE27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DBDC0C-1577-4327-8222-C7B7FA0965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2929EE-557A-4BC3-A1D5-0D880B160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7FB01-F051-42A8-8AF2-BE2E5A5ECF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1583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8D67751-8BF5-483B-A223-8F58D4037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617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06A6ABA-E477-465A-B455-FACD02156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9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2C42354-CDBB-4B74-9CA1-1AA910DF9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491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5B9DE30-377D-45B7-8F02-71A3A9E55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4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67761B7-C2F3-4491-8E3A-C233B9B03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916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6981800-2B10-42A4-956F-23833E682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632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63F4081-0DD4-4D84-85A2-0F43FCB8E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76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51263" y="631190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ECB6E89-FB1F-43E6-AC51-F9563CA7D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8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AF2C3D-6F6F-4C74-BFE2-2E060C138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F214D55-80C2-474F-A299-491E48397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0FB5E4-6C61-47CE-B619-EE0346D364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67A27E-D2F9-4EE5-A053-BE93B10AED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1A94B25-9DC8-4148-BCB0-E116A4D04F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AB257-E4B7-4FCD-8995-0F4FCF6B3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C0C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>
            <a:extLst>
              <a:ext uri="{FF2B5EF4-FFF2-40B4-BE49-F238E27FC236}">
                <a16:creationId xmlns:a16="http://schemas.microsoft.com/office/drawing/2014/main" id="{FDB40DBF-CDDF-4492-9C6C-AF9DA1CF3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7859" name="Rectangle 3">
            <a:extLst>
              <a:ext uri="{FF2B5EF4-FFF2-40B4-BE49-F238E27FC236}">
                <a16:creationId xmlns:a16="http://schemas.microsoft.com/office/drawing/2014/main" id="{4CB089EC-E72E-43EE-8E0C-7DEDD8022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7860" name="Rectangle 4">
            <a:extLst>
              <a:ext uri="{FF2B5EF4-FFF2-40B4-BE49-F238E27FC236}">
                <a16:creationId xmlns:a16="http://schemas.microsoft.com/office/drawing/2014/main" id="{1AF24ECC-53E0-4F90-B253-048BD6AC02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F8523BB6-C348-480C-9AF3-07D3C6F24FF7}" type="datetimeFigureOut">
              <a:rPr lang="en-US" altLang="en-US"/>
              <a:pPr/>
              <a:t>2/17/2020</a:t>
            </a:fld>
            <a:endParaRPr lang="en-US" altLang="en-US"/>
          </a:p>
        </p:txBody>
      </p:sp>
      <p:sp>
        <p:nvSpPr>
          <p:cNvPr id="377861" name="Rectangle 5">
            <a:extLst>
              <a:ext uri="{FF2B5EF4-FFF2-40B4-BE49-F238E27FC236}">
                <a16:creationId xmlns:a16="http://schemas.microsoft.com/office/drawing/2014/main" id="{65A54749-E013-42B0-A637-21FFCC5B89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77862" name="Rectangle 6">
            <a:extLst>
              <a:ext uri="{FF2B5EF4-FFF2-40B4-BE49-F238E27FC236}">
                <a16:creationId xmlns:a16="http://schemas.microsoft.com/office/drawing/2014/main" id="{3D1DDF20-2633-43DD-9E99-B4D9531C6B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89CBF32-A029-433A-9EA8-8626B7E1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57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rgbClr val="CC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F5844C2-55B9-41AF-86B7-9520C666C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86645BB-8240-445F-9484-D4AAA50A6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E20438B-4756-4605-8994-07172AA536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A5D8628-99FF-407C-A758-5096A27E3B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B6813A-6EAB-4FA1-810F-D55AAACF93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F5336510-6F22-4D00-9D7B-2D8D238EC0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9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rgbClr val="CC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>
            <a:extLst>
              <a:ext uri="{FF2B5EF4-FFF2-40B4-BE49-F238E27FC236}">
                <a16:creationId xmlns:a16="http://schemas.microsoft.com/office/drawing/2014/main" id="{1386E89D-54FF-4FC0-887B-E37B383BC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1027">
            <a:extLst>
              <a:ext uri="{FF2B5EF4-FFF2-40B4-BE49-F238E27FC236}">
                <a16:creationId xmlns:a16="http://schemas.microsoft.com/office/drawing/2014/main" id="{DE510EEF-D05B-4FED-B575-D38499077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3732" name="Rectangle 1028">
            <a:extLst>
              <a:ext uri="{FF2B5EF4-FFF2-40B4-BE49-F238E27FC236}">
                <a16:creationId xmlns:a16="http://schemas.microsoft.com/office/drawing/2014/main" id="{A168D688-52C7-49A0-9679-BC20273F47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1029">
            <a:extLst>
              <a:ext uri="{FF2B5EF4-FFF2-40B4-BE49-F238E27FC236}">
                <a16:creationId xmlns:a16="http://schemas.microsoft.com/office/drawing/2014/main" id="{D303B26A-41F9-4A76-889F-78685A0123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1030">
            <a:extLst>
              <a:ext uri="{FF2B5EF4-FFF2-40B4-BE49-F238E27FC236}">
                <a16:creationId xmlns:a16="http://schemas.microsoft.com/office/drawing/2014/main" id="{CD0894BB-4087-423C-8B52-FAF122CB18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309ACA6C-4B03-4060-B7AE-E9B683704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81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REVBG_Slide4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5588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>
            <a:extLst>
              <a:ext uri="{FF2B5EF4-FFF2-40B4-BE49-F238E27FC236}">
                <a16:creationId xmlns:a16="http://schemas.microsoft.com/office/drawing/2014/main" id="{29ED84E5-0BAC-4741-BA30-C2DF9F0298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38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Comic Sans MS" pitchFamily="66" charset="0"/>
              </a:defRPr>
            </a:lvl1pPr>
          </a:lstStyle>
          <a:p>
            <a:fld id="{B7C8E2DA-2D78-430A-983C-7FF76F08EC2C}" type="slidenum">
              <a:rPr lang="en-US" altLang="en-US" b="1" smtClean="0"/>
              <a:pPr/>
              <a:t>‹#›</a:t>
            </a:fld>
            <a:endParaRPr lang="en-US" altLang="en-US" b="1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671D9BF-9CC7-4FB8-A412-6E8F1FB4ED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5363" y="648811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defRPr>
            </a:lvl1pPr>
          </a:lstStyle>
          <a:p>
            <a:pPr>
              <a:defRPr/>
            </a:pPr>
            <a:r>
              <a:rPr lang="en-US"/>
              <a:t>E.C. Aschenauer</a:t>
            </a: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7BA2585-32C2-4576-8066-32E1A13E43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2000" y="6483350"/>
            <a:ext cx="4470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defRPr>
            </a:lvl1pPr>
          </a:lstStyle>
          <a:p>
            <a:pPr>
              <a:defRPr/>
            </a:pPr>
            <a:r>
              <a:rPr lang="en-US"/>
              <a:t>RHIC Retreat 2015</a:t>
            </a:r>
            <a:endParaRPr lang="en-US" dirty="0"/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E04D50C0-7FF2-432D-B4E6-A3D70A6D7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78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94" r:id="rId9"/>
    <p:sldLayoutId id="2147484195" r:id="rId10"/>
  </p:sldLayoutIdLst>
  <p:transition/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MS PGothic" pitchFamily="34" charset="-128"/>
          <a:cs typeface="Comic Sans MS Bold"/>
        </a:defRPr>
      </a:lvl1pPr>
      <a:lvl2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Comic Sans MS Bold" pitchFamily="66" charset="0"/>
          <a:ea typeface="MS PGothic" pitchFamily="34" charset="-128"/>
          <a:cs typeface="Comic Sans MS Bold" pitchFamily="66" charset="0"/>
        </a:defRPr>
      </a:lvl2pPr>
      <a:lvl3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Comic Sans MS Bold" pitchFamily="66" charset="0"/>
          <a:ea typeface="MS PGothic" pitchFamily="34" charset="-128"/>
          <a:cs typeface="Comic Sans MS Bold" pitchFamily="66" charset="0"/>
        </a:defRPr>
      </a:lvl3pPr>
      <a:lvl4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Comic Sans MS Bold" pitchFamily="66" charset="0"/>
          <a:ea typeface="MS PGothic" pitchFamily="34" charset="-128"/>
          <a:cs typeface="Comic Sans MS Bold" pitchFamily="66" charset="0"/>
        </a:defRPr>
      </a:lvl4pPr>
      <a:lvl5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latin typeface="Comic Sans MS Bold" pitchFamily="66" charset="0"/>
          <a:ea typeface="MS PGothic" pitchFamily="34" charset="-128"/>
          <a:cs typeface="Comic Sans MS Bold" pitchFamily="66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pitchFamily="2" charset="2"/>
        <a:buChar char="q"/>
        <a:defRPr sz="2200" b="1">
          <a:solidFill>
            <a:schemeClr val="tx1"/>
          </a:solidFill>
          <a:latin typeface="Comic Sans MS Bold"/>
          <a:ea typeface="MS PGothic" pitchFamily="34" charset="-128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pitchFamily="2" charset="2"/>
        <a:buChar char="Ø"/>
        <a:defRPr sz="2000" b="1">
          <a:solidFill>
            <a:schemeClr val="tx1"/>
          </a:solidFill>
          <a:latin typeface="Comic Sans MS Bold"/>
          <a:ea typeface="MS PGothic" pitchFamily="34" charset="-128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 panose="02070309020205020404" pitchFamily="49" charset="0"/>
        <a:buChar char="o"/>
        <a:defRPr b="1">
          <a:solidFill>
            <a:schemeClr val="tx1"/>
          </a:solidFill>
          <a:latin typeface="Comic Sans MS Bold"/>
          <a:ea typeface="MS PGothic" pitchFamily="34" charset="-128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panose="05000000000000000000" pitchFamily="2" charset="2"/>
        <a:buChar char="ü"/>
        <a:defRPr sz="1600" b="1">
          <a:solidFill>
            <a:schemeClr val="tx1"/>
          </a:solidFill>
          <a:latin typeface="Comic Sans MS Bold"/>
          <a:ea typeface="MS PGothic" pitchFamily="34" charset="-128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>
          <a:solidFill>
            <a:schemeClr val="tx1"/>
          </a:solidFill>
          <a:latin typeface="Comic Sans MS Bold"/>
          <a:ea typeface="MS PGothic" pitchFamily="34" charset="-128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C0E1EC0-4910-4D01-9654-EB4E6E51138A}" type="datetime1">
              <a:rPr lang="en-US">
                <a:solidFill>
                  <a:prstClr val="white"/>
                </a:solidFill>
                <a:latin typeface="Arial" charset="0"/>
                <a:cs typeface="Arial" charset="0"/>
              </a:rPr>
              <a:pPr>
                <a:defRPr/>
              </a:pPr>
              <a:t>2/17/2020</a:t>
            </a:fld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7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6C7E08DF-C3BB-40D8-ABFF-8906D3787AF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510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C0C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5027C333-6B56-4AED-AF58-7B70129B56BC}" type="datetimeFigureOut">
              <a:rPr lang="en-US" altLang="en-US" smtClean="0">
                <a:solidFill>
                  <a:srgbClr val="000000"/>
                </a:solidFill>
              </a:rPr>
              <a:pPr/>
              <a:t>2/17/2020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7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319E81F-68AC-46AB-A1C6-2041DBB97C1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0B9717E-8CBA-4805-9248-2BBDCC98EFA0}" type="datetime1">
              <a:rPr lang="en-US"/>
              <a:pPr>
                <a:defRPr/>
              </a:pPr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7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5C4142-FDA5-4380-9757-9C7487A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44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0519D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05D36B72-B0FB-4C9E-8610-7475C213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8834" y="1600200"/>
            <a:ext cx="312624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00"/>
                </a:solidFill>
                <a:latin typeface="Tahoma" panose="020B0604030504040204" pitchFamily="34" charset="0"/>
              </a:rPr>
              <a:t>Anatoli </a:t>
            </a:r>
            <a:r>
              <a:rPr lang="en-US" altLang="en-US" sz="2400" dirty="0" err="1">
                <a:solidFill>
                  <a:srgbClr val="990000"/>
                </a:solidFill>
                <a:latin typeface="Tahoma" panose="020B0604030504040204" pitchFamily="34" charset="0"/>
              </a:rPr>
              <a:t>Zelenski</a:t>
            </a:r>
            <a:r>
              <a:rPr lang="en-US" altLang="en-US" sz="2400" dirty="0">
                <a:solidFill>
                  <a:srgbClr val="990000"/>
                </a:solidFill>
                <a:latin typeface="Tahoma" panose="020B0604030504040204" pitchFamily="34" charset="0"/>
              </a:rPr>
              <a:t>, BNL</a:t>
            </a:r>
            <a:r>
              <a:rPr lang="en-US" altLang="en-US" sz="2400" dirty="0">
                <a:solidFill>
                  <a:srgbClr val="000066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A7E41BDC-65B2-4E9E-9825-759C28D99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438400"/>
            <a:ext cx="8153400" cy="1981200"/>
          </a:xfrm>
          <a:noFill/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Polarization techniques.</a:t>
            </a:r>
          </a:p>
          <a:p>
            <a:pPr eaLnBrk="1" hangingPunct="1"/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Polarized proton (deutron) H</a:t>
            </a:r>
            <a:r>
              <a:rPr lang="en-US" altLang="en-US" sz="2400" baseline="30000">
                <a:solidFill>
                  <a:srgbClr val="000066"/>
                </a:solidFill>
                <a:latin typeface="Tahoma" panose="020B0604030504040204" pitchFamily="34" charset="0"/>
              </a:rPr>
              <a:t>-</a:t>
            </a:r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(D</a:t>
            </a:r>
            <a:r>
              <a:rPr lang="en-US" altLang="en-US" sz="2400" baseline="30000">
                <a:solidFill>
                  <a:srgbClr val="000066"/>
                </a:solidFill>
                <a:latin typeface="Tahoma" panose="020B0604030504040204" pitchFamily="34" charset="0"/>
              </a:rPr>
              <a:t>-</a:t>
            </a:r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) sources.</a:t>
            </a:r>
          </a:p>
          <a:p>
            <a:pPr eaLnBrk="1" hangingPunct="1"/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Polarized </a:t>
            </a:r>
            <a:r>
              <a:rPr lang="en-US" altLang="en-US" sz="2400" baseline="30000">
                <a:solidFill>
                  <a:srgbClr val="000066"/>
                </a:solidFill>
                <a:latin typeface="Tahoma" panose="020B0604030504040204" pitchFamily="34" charset="0"/>
              </a:rPr>
              <a:t>3</a:t>
            </a:r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He</a:t>
            </a:r>
            <a:r>
              <a:rPr lang="en-US" altLang="en-US" sz="2400" baseline="30000">
                <a:solidFill>
                  <a:srgbClr val="000066"/>
                </a:solidFill>
                <a:latin typeface="Tahoma" panose="020B0604030504040204" pitchFamily="34" charset="0"/>
              </a:rPr>
              <a:t>++</a:t>
            </a:r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 ion sources.</a:t>
            </a:r>
          </a:p>
          <a:p>
            <a:pPr eaLnBrk="1" hangingPunct="1"/>
            <a:r>
              <a:rPr lang="en-US" altLang="en-US" sz="2400">
                <a:solidFill>
                  <a:srgbClr val="000066"/>
                </a:solidFill>
                <a:latin typeface="Tahoma" panose="020B0604030504040204" pitchFamily="34" charset="0"/>
              </a:rPr>
              <a:t>Polarized heavy (radioactive) ion beams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F9902-BA67-44E0-B055-71C93F55C9B3}"/>
              </a:ext>
            </a:extLst>
          </p:cNvPr>
          <p:cNvSpPr txBox="1"/>
          <p:nvPr/>
        </p:nvSpPr>
        <p:spPr>
          <a:xfrm>
            <a:off x="3581400" y="5638800"/>
            <a:ext cx="144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USPAS-2020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523CE-8FBD-48C7-B3EA-D6D192F6B322}"/>
              </a:ext>
            </a:extLst>
          </p:cNvPr>
          <p:cNvSpPr txBox="1"/>
          <p:nvPr/>
        </p:nvSpPr>
        <p:spPr>
          <a:xfrm>
            <a:off x="2286000" y="533400"/>
            <a:ext cx="398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90000"/>
                </a:solidFill>
                <a:latin typeface="Comic Sans MS Bold" panose="030F0902030302020204" pitchFamily="66" charset="0"/>
              </a:rPr>
              <a:t>Polarized Ion Sources</a:t>
            </a:r>
          </a:p>
        </p:txBody>
      </p:sp>
    </p:spTree>
    <p:extLst>
      <p:ext uri="{BB962C8B-B14F-4D97-AF65-F5344CB8AC3E}">
        <p14:creationId xmlns:p14="http://schemas.microsoft.com/office/powerpoint/2010/main" val="19307901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988D31D3-A864-43EA-8863-BD1E891FA1E4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2590800"/>
            <a:ext cx="3810000" cy="1219200"/>
            <a:chOff x="48" y="1680"/>
            <a:chExt cx="2400" cy="768"/>
          </a:xfrm>
        </p:grpSpPr>
        <p:grpSp>
          <p:nvGrpSpPr>
            <p:cNvPr id="22663" name="Group 3">
              <a:extLst>
                <a:ext uri="{FF2B5EF4-FFF2-40B4-BE49-F238E27FC236}">
                  <a16:creationId xmlns:a16="http://schemas.microsoft.com/office/drawing/2014/main" id="{9A48985F-ECB5-4C21-9E34-C0D618B962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680"/>
              <a:ext cx="2352" cy="768"/>
              <a:chOff x="1392" y="1680"/>
              <a:chExt cx="2352" cy="768"/>
            </a:xfrm>
          </p:grpSpPr>
          <p:sp>
            <p:nvSpPr>
              <p:cNvPr id="22669" name="AutoShape 4">
                <a:extLst>
                  <a:ext uri="{FF2B5EF4-FFF2-40B4-BE49-F238E27FC236}">
                    <a16:creationId xmlns:a16="http://schemas.microsoft.com/office/drawing/2014/main" id="{914A53AF-8ADD-4CA8-AD14-4AFABC653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2112" cy="768"/>
              </a:xfrm>
              <a:prstGeom prst="parallelogram">
                <a:avLst>
                  <a:gd name="adj" fmla="val 68750"/>
                </a:avLst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70" name="Line 5">
                <a:extLst>
                  <a:ext uri="{FF2B5EF4-FFF2-40B4-BE49-F238E27FC236}">
                    <a16:creationId xmlns:a16="http://schemas.microsoft.com/office/drawing/2014/main" id="{FD5A0DA1-C56C-4998-9A67-236FC304E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995"/>
                <a:ext cx="1248" cy="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64" name="Group 6">
              <a:extLst>
                <a:ext uri="{FF2B5EF4-FFF2-40B4-BE49-F238E27FC236}">
                  <a16:creationId xmlns:a16="http://schemas.microsoft.com/office/drawing/2014/main" id="{35D115C6-1413-43F2-92B5-D2ED97E35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1737"/>
              <a:ext cx="1392" cy="567"/>
              <a:chOff x="2400" y="1737"/>
              <a:chExt cx="1392" cy="567"/>
            </a:xfrm>
          </p:grpSpPr>
          <p:sp>
            <p:nvSpPr>
              <p:cNvPr id="22665" name="Line 7">
                <a:extLst>
                  <a:ext uri="{FF2B5EF4-FFF2-40B4-BE49-F238E27FC236}">
                    <a16:creationId xmlns:a16="http://schemas.microsoft.com/office/drawing/2014/main" id="{E3DF9713-0282-48F6-96DA-C7EB0B1A0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2016"/>
                <a:ext cx="384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66" name="Line 8">
                <a:extLst>
                  <a:ext uri="{FF2B5EF4-FFF2-40B4-BE49-F238E27FC236}">
                    <a16:creationId xmlns:a16="http://schemas.microsoft.com/office/drawing/2014/main" id="{AE4FC3DC-FE2E-492B-864B-C6F0451E4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20095" flipV="1">
                <a:off x="2643" y="1737"/>
                <a:ext cx="672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67" name="AutoShape 9">
                <a:extLst>
                  <a:ext uri="{FF2B5EF4-FFF2-40B4-BE49-F238E27FC236}">
                    <a16:creationId xmlns:a16="http://schemas.microsoft.com/office/drawing/2014/main" id="{35025685-3054-43BE-9251-EE2200391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2424" y="1944"/>
                <a:ext cx="432" cy="96"/>
              </a:xfrm>
              <a:prstGeom prst="parallelogram">
                <a:avLst>
                  <a:gd name="adj" fmla="val 112500"/>
                </a:avLst>
              </a:prstGeom>
              <a:gradFill rotWithShape="0">
                <a:gsLst>
                  <a:gs pos="0">
                    <a:srgbClr val="959595">
                      <a:alpha val="57001"/>
                    </a:srgbClr>
                  </a:gs>
                  <a:gs pos="100000">
                    <a:srgbClr val="868686">
                      <a:alpha val="54999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68" name="Line 10">
                <a:extLst>
                  <a:ext uri="{FF2B5EF4-FFF2-40B4-BE49-F238E27FC236}">
                    <a16:creationId xmlns:a16="http://schemas.microsoft.com/office/drawing/2014/main" id="{D17A9AC5-8441-4970-B7EA-F9CF0969F8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2016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531" name="Text Box 11">
            <a:extLst>
              <a:ext uri="{FF2B5EF4-FFF2-40B4-BE49-F238E27FC236}">
                <a16:creationId xmlns:a16="http://schemas.microsoft.com/office/drawing/2014/main" id="{8F6ADF06-3859-4F17-843C-2AC3A121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898525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/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22532" name="Text Box 26">
            <a:extLst>
              <a:ext uri="{FF2B5EF4-FFF2-40B4-BE49-F238E27FC236}">
                <a16:creationId xmlns:a16="http://schemas.microsoft.com/office/drawing/2014/main" id="{E6FF78DF-A1B3-4239-910F-DE3B90D41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81200"/>
            <a:ext cx="1301750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0FB82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>
                <a:latin typeface="Times" panose="02020603050405020304" pitchFamily="18" charset="0"/>
              </a:rPr>
              <a:t>Polarizer</a:t>
            </a:r>
          </a:p>
        </p:txBody>
      </p:sp>
      <p:grpSp>
        <p:nvGrpSpPr>
          <p:cNvPr id="22533" name="Group 59">
            <a:extLst>
              <a:ext uri="{FF2B5EF4-FFF2-40B4-BE49-F238E27FC236}">
                <a16:creationId xmlns:a16="http://schemas.microsoft.com/office/drawing/2014/main" id="{6ECB105F-5A68-4142-95BB-4B8AED8EFA67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1828800"/>
            <a:ext cx="914400" cy="990600"/>
            <a:chOff x="1968" y="2112"/>
            <a:chExt cx="576" cy="624"/>
          </a:xfrm>
        </p:grpSpPr>
        <p:grpSp>
          <p:nvGrpSpPr>
            <p:cNvPr id="22633" name="Group 60">
              <a:extLst>
                <a:ext uri="{FF2B5EF4-FFF2-40B4-BE49-F238E27FC236}">
                  <a16:creationId xmlns:a16="http://schemas.microsoft.com/office/drawing/2014/main" id="{62EDDB02-A760-4238-8C1B-3E9C9CB18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" y="2112"/>
              <a:ext cx="101" cy="265"/>
              <a:chOff x="3792" y="2898"/>
              <a:chExt cx="240" cy="624"/>
            </a:xfrm>
          </p:grpSpPr>
          <p:sp>
            <p:nvSpPr>
              <p:cNvPr id="22661" name="AutoShape 61">
                <a:extLst>
                  <a:ext uri="{FF2B5EF4-FFF2-40B4-BE49-F238E27FC236}">
                    <a16:creationId xmlns:a16="http://schemas.microsoft.com/office/drawing/2014/main" id="{71D62DB3-498C-4B01-A3D6-B9D92C11C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62" name="Oval 62">
                <a:extLst>
                  <a:ext uri="{FF2B5EF4-FFF2-40B4-BE49-F238E27FC236}">
                    <a16:creationId xmlns:a16="http://schemas.microsoft.com/office/drawing/2014/main" id="{D5D2AA0D-6C0C-4D83-B1CC-D9E9E26DF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34" name="Group 63">
              <a:extLst>
                <a:ext uri="{FF2B5EF4-FFF2-40B4-BE49-F238E27FC236}">
                  <a16:creationId xmlns:a16="http://schemas.microsoft.com/office/drawing/2014/main" id="{B1E82B93-7000-418A-AF74-432CD3C1E83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273" y="2352"/>
              <a:ext cx="102" cy="264"/>
              <a:chOff x="3792" y="2898"/>
              <a:chExt cx="240" cy="624"/>
            </a:xfrm>
          </p:grpSpPr>
          <p:sp>
            <p:nvSpPr>
              <p:cNvPr id="22659" name="AutoShape 64">
                <a:extLst>
                  <a:ext uri="{FF2B5EF4-FFF2-40B4-BE49-F238E27FC236}">
                    <a16:creationId xmlns:a16="http://schemas.microsoft.com/office/drawing/2014/main" id="{81403FE8-633B-4EE2-8DA8-D7B538155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60" name="Oval 65">
                <a:extLst>
                  <a:ext uri="{FF2B5EF4-FFF2-40B4-BE49-F238E27FC236}">
                    <a16:creationId xmlns:a16="http://schemas.microsoft.com/office/drawing/2014/main" id="{7644FEEA-A714-4604-8715-52FD2A6B6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35" name="Group 66">
              <a:extLst>
                <a:ext uri="{FF2B5EF4-FFF2-40B4-BE49-F238E27FC236}">
                  <a16:creationId xmlns:a16="http://schemas.microsoft.com/office/drawing/2014/main" id="{B5BF0C2F-C491-4ACB-84AF-D329CA1D79CC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104" y="2352"/>
              <a:ext cx="101" cy="264"/>
              <a:chOff x="4032" y="3378"/>
              <a:chExt cx="144" cy="318"/>
            </a:xfrm>
          </p:grpSpPr>
          <p:sp>
            <p:nvSpPr>
              <p:cNvPr id="22657" name="AutoShape 67">
                <a:extLst>
                  <a:ext uri="{FF2B5EF4-FFF2-40B4-BE49-F238E27FC236}">
                    <a16:creationId xmlns:a16="http://schemas.microsoft.com/office/drawing/2014/main" id="{B61BFA0B-B825-4A53-9DAA-3BCAA113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58" name="Oval 68">
                <a:extLst>
                  <a:ext uri="{FF2B5EF4-FFF2-40B4-BE49-F238E27FC236}">
                    <a16:creationId xmlns:a16="http://schemas.microsoft.com/office/drawing/2014/main" id="{AA0AD729-5751-423C-B1C5-A647A2AA1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36" name="Group 69">
              <a:extLst>
                <a:ext uri="{FF2B5EF4-FFF2-40B4-BE49-F238E27FC236}">
                  <a16:creationId xmlns:a16="http://schemas.microsoft.com/office/drawing/2014/main" id="{11D0397A-ADC8-416D-96FB-DA367CA1B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7" y="2152"/>
              <a:ext cx="101" cy="265"/>
              <a:chOff x="3792" y="2898"/>
              <a:chExt cx="240" cy="624"/>
            </a:xfrm>
          </p:grpSpPr>
          <p:sp>
            <p:nvSpPr>
              <p:cNvPr id="22655" name="AutoShape 70">
                <a:extLst>
                  <a:ext uri="{FF2B5EF4-FFF2-40B4-BE49-F238E27FC236}">
                    <a16:creationId xmlns:a16="http://schemas.microsoft.com/office/drawing/2014/main" id="{BDAE1388-1E87-4DE5-A4A9-4EC3D0BF5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56" name="Oval 71">
                <a:extLst>
                  <a:ext uri="{FF2B5EF4-FFF2-40B4-BE49-F238E27FC236}">
                    <a16:creationId xmlns:a16="http://schemas.microsoft.com/office/drawing/2014/main" id="{5BEFC445-435C-4871-8352-E9683C7A7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37" name="Group 72">
              <a:extLst>
                <a:ext uri="{FF2B5EF4-FFF2-40B4-BE49-F238E27FC236}">
                  <a16:creationId xmlns:a16="http://schemas.microsoft.com/office/drawing/2014/main" id="{254F2CA2-3D99-4F4F-9EBD-F4148DB5E312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968" y="2272"/>
              <a:ext cx="102" cy="264"/>
              <a:chOff x="4032" y="3378"/>
              <a:chExt cx="144" cy="318"/>
            </a:xfrm>
          </p:grpSpPr>
          <p:sp>
            <p:nvSpPr>
              <p:cNvPr id="22653" name="AutoShape 73">
                <a:extLst>
                  <a:ext uri="{FF2B5EF4-FFF2-40B4-BE49-F238E27FC236}">
                    <a16:creationId xmlns:a16="http://schemas.microsoft.com/office/drawing/2014/main" id="{61B87332-6C3A-41E5-A46A-B14FCA597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54" name="Oval 74">
                <a:extLst>
                  <a:ext uri="{FF2B5EF4-FFF2-40B4-BE49-F238E27FC236}">
                    <a16:creationId xmlns:a16="http://schemas.microsoft.com/office/drawing/2014/main" id="{C2E8402B-C365-457B-8034-290EE2306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38" name="Group 75">
              <a:extLst>
                <a:ext uri="{FF2B5EF4-FFF2-40B4-BE49-F238E27FC236}">
                  <a16:creationId xmlns:a16="http://schemas.microsoft.com/office/drawing/2014/main" id="{F0CDD3A8-4CD0-46C9-845F-81A32B9CE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2" y="2192"/>
              <a:ext cx="102" cy="264"/>
              <a:chOff x="3792" y="2898"/>
              <a:chExt cx="240" cy="624"/>
            </a:xfrm>
          </p:grpSpPr>
          <p:sp>
            <p:nvSpPr>
              <p:cNvPr id="22651" name="AutoShape 76">
                <a:extLst>
                  <a:ext uri="{FF2B5EF4-FFF2-40B4-BE49-F238E27FC236}">
                    <a16:creationId xmlns:a16="http://schemas.microsoft.com/office/drawing/2014/main" id="{2179318E-0FED-49E8-94D0-BE45A9172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52" name="Oval 77">
                <a:extLst>
                  <a:ext uri="{FF2B5EF4-FFF2-40B4-BE49-F238E27FC236}">
                    <a16:creationId xmlns:a16="http://schemas.microsoft.com/office/drawing/2014/main" id="{2A1D2CDF-2695-4D9F-853E-6AACAF5BB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39" name="Group 78">
              <a:extLst>
                <a:ext uri="{FF2B5EF4-FFF2-40B4-BE49-F238E27FC236}">
                  <a16:creationId xmlns:a16="http://schemas.microsoft.com/office/drawing/2014/main" id="{F967613D-FD47-47E8-A5D4-01714F021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2" y="2392"/>
              <a:ext cx="102" cy="264"/>
              <a:chOff x="3792" y="2898"/>
              <a:chExt cx="240" cy="624"/>
            </a:xfrm>
          </p:grpSpPr>
          <p:sp>
            <p:nvSpPr>
              <p:cNvPr id="22649" name="AutoShape 79">
                <a:extLst>
                  <a:ext uri="{FF2B5EF4-FFF2-40B4-BE49-F238E27FC236}">
                    <a16:creationId xmlns:a16="http://schemas.microsoft.com/office/drawing/2014/main" id="{743A3A1B-1F62-44CE-8377-6AA7F4362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50" name="Oval 80">
                <a:extLst>
                  <a:ext uri="{FF2B5EF4-FFF2-40B4-BE49-F238E27FC236}">
                    <a16:creationId xmlns:a16="http://schemas.microsoft.com/office/drawing/2014/main" id="{C04F9577-DF5D-4F09-8A80-B47123CE7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40" name="Group 81">
              <a:extLst>
                <a:ext uri="{FF2B5EF4-FFF2-40B4-BE49-F238E27FC236}">
                  <a16:creationId xmlns:a16="http://schemas.microsoft.com/office/drawing/2014/main" id="{AE068B7E-0B1F-402C-9ACB-A80D6EDBC165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442" y="2471"/>
              <a:ext cx="102" cy="265"/>
              <a:chOff x="4032" y="3378"/>
              <a:chExt cx="144" cy="318"/>
            </a:xfrm>
          </p:grpSpPr>
          <p:sp>
            <p:nvSpPr>
              <p:cNvPr id="22647" name="AutoShape 82">
                <a:extLst>
                  <a:ext uri="{FF2B5EF4-FFF2-40B4-BE49-F238E27FC236}">
                    <a16:creationId xmlns:a16="http://schemas.microsoft.com/office/drawing/2014/main" id="{E37FD066-F0AE-4E29-A412-43F2E975E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48" name="Oval 83">
                <a:extLst>
                  <a:ext uri="{FF2B5EF4-FFF2-40B4-BE49-F238E27FC236}">
                    <a16:creationId xmlns:a16="http://schemas.microsoft.com/office/drawing/2014/main" id="{96ED1DEC-DF0F-48AA-8212-F6A7721F3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41" name="Group 84">
              <a:extLst>
                <a:ext uri="{FF2B5EF4-FFF2-40B4-BE49-F238E27FC236}">
                  <a16:creationId xmlns:a16="http://schemas.microsoft.com/office/drawing/2014/main" id="{99E87AC4-09E1-4218-BACD-4C73916E9F2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375" y="2377"/>
              <a:ext cx="101" cy="264"/>
              <a:chOff x="4032" y="3378"/>
              <a:chExt cx="144" cy="318"/>
            </a:xfrm>
          </p:grpSpPr>
          <p:sp>
            <p:nvSpPr>
              <p:cNvPr id="22645" name="AutoShape 85">
                <a:extLst>
                  <a:ext uri="{FF2B5EF4-FFF2-40B4-BE49-F238E27FC236}">
                    <a16:creationId xmlns:a16="http://schemas.microsoft.com/office/drawing/2014/main" id="{113FBBA4-F21F-4B4C-A1B1-E3D009AA6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46" name="Oval 86">
                <a:extLst>
                  <a:ext uri="{FF2B5EF4-FFF2-40B4-BE49-F238E27FC236}">
                    <a16:creationId xmlns:a16="http://schemas.microsoft.com/office/drawing/2014/main" id="{445B9D2D-354B-43B8-8903-1B6FD4DD3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42" name="Group 87">
              <a:extLst>
                <a:ext uri="{FF2B5EF4-FFF2-40B4-BE49-F238E27FC236}">
                  <a16:creationId xmlns:a16="http://schemas.microsoft.com/office/drawing/2014/main" id="{148927D4-14A1-4328-8211-4B9CA18CE85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192" y="2192"/>
              <a:ext cx="102" cy="265"/>
              <a:chOff x="4032" y="3378"/>
              <a:chExt cx="144" cy="318"/>
            </a:xfrm>
          </p:grpSpPr>
          <p:sp>
            <p:nvSpPr>
              <p:cNvPr id="22643" name="AutoShape 88">
                <a:extLst>
                  <a:ext uri="{FF2B5EF4-FFF2-40B4-BE49-F238E27FC236}">
                    <a16:creationId xmlns:a16="http://schemas.microsoft.com/office/drawing/2014/main" id="{50FE1FFF-F296-4CDC-B3AC-812AC9743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44" name="Oval 89">
                <a:extLst>
                  <a:ext uri="{FF2B5EF4-FFF2-40B4-BE49-F238E27FC236}">
                    <a16:creationId xmlns:a16="http://schemas.microsoft.com/office/drawing/2014/main" id="{02238D88-3829-4560-8BD8-F3F3B9EA4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</p:grpSp>
      <p:grpSp>
        <p:nvGrpSpPr>
          <p:cNvPr id="22534" name="Group 90">
            <a:extLst>
              <a:ext uri="{FF2B5EF4-FFF2-40B4-BE49-F238E27FC236}">
                <a16:creationId xmlns:a16="http://schemas.microsoft.com/office/drawing/2014/main" id="{65818923-8400-4478-AE0B-C5E7B41F5614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3429000"/>
            <a:ext cx="914400" cy="990600"/>
            <a:chOff x="2544" y="2112"/>
            <a:chExt cx="576" cy="624"/>
          </a:xfrm>
        </p:grpSpPr>
        <p:grpSp>
          <p:nvGrpSpPr>
            <p:cNvPr id="22603" name="Group 91">
              <a:extLst>
                <a:ext uri="{FF2B5EF4-FFF2-40B4-BE49-F238E27FC236}">
                  <a16:creationId xmlns:a16="http://schemas.microsoft.com/office/drawing/2014/main" id="{5538B687-7674-4724-A5C4-DA4D48CEB010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680" y="2471"/>
              <a:ext cx="101" cy="265"/>
              <a:chOff x="3792" y="2898"/>
              <a:chExt cx="240" cy="624"/>
            </a:xfrm>
          </p:grpSpPr>
          <p:sp>
            <p:nvSpPr>
              <p:cNvPr id="22631" name="AutoShape 92">
                <a:extLst>
                  <a:ext uri="{FF2B5EF4-FFF2-40B4-BE49-F238E27FC236}">
                    <a16:creationId xmlns:a16="http://schemas.microsoft.com/office/drawing/2014/main" id="{AC006F63-1876-4011-A216-007C4BD4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32" name="Oval 93">
                <a:extLst>
                  <a:ext uri="{FF2B5EF4-FFF2-40B4-BE49-F238E27FC236}">
                    <a16:creationId xmlns:a16="http://schemas.microsoft.com/office/drawing/2014/main" id="{DF53F508-FD4A-4E24-B19A-C3A89A03C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04" name="Group 94">
              <a:extLst>
                <a:ext uri="{FF2B5EF4-FFF2-40B4-BE49-F238E27FC236}">
                  <a16:creationId xmlns:a16="http://schemas.microsoft.com/office/drawing/2014/main" id="{CE8E867C-FEA7-4A82-828A-F07BB026A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9" y="2232"/>
              <a:ext cx="102" cy="264"/>
              <a:chOff x="3792" y="2898"/>
              <a:chExt cx="240" cy="624"/>
            </a:xfrm>
          </p:grpSpPr>
          <p:sp>
            <p:nvSpPr>
              <p:cNvPr id="22629" name="AutoShape 95">
                <a:extLst>
                  <a:ext uri="{FF2B5EF4-FFF2-40B4-BE49-F238E27FC236}">
                    <a16:creationId xmlns:a16="http://schemas.microsoft.com/office/drawing/2014/main" id="{8524D097-51D4-4DD6-BB37-A1F48A38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30" name="Oval 96">
                <a:extLst>
                  <a:ext uri="{FF2B5EF4-FFF2-40B4-BE49-F238E27FC236}">
                    <a16:creationId xmlns:a16="http://schemas.microsoft.com/office/drawing/2014/main" id="{6F2BF052-4F2F-417C-8C0B-D3E20C970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E833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05" name="Group 97">
              <a:extLst>
                <a:ext uri="{FF2B5EF4-FFF2-40B4-BE49-F238E27FC236}">
                  <a16:creationId xmlns:a16="http://schemas.microsoft.com/office/drawing/2014/main" id="{BE74304D-92E1-4608-B490-0D7552A22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0" y="2232"/>
              <a:ext cx="101" cy="264"/>
              <a:chOff x="4032" y="3378"/>
              <a:chExt cx="144" cy="318"/>
            </a:xfrm>
          </p:grpSpPr>
          <p:sp>
            <p:nvSpPr>
              <p:cNvPr id="22627" name="AutoShape 98">
                <a:extLst>
                  <a:ext uri="{FF2B5EF4-FFF2-40B4-BE49-F238E27FC236}">
                    <a16:creationId xmlns:a16="http://schemas.microsoft.com/office/drawing/2014/main" id="{3B3EAD9F-B3AB-4052-8D9A-C46CA6534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28" name="Oval 99">
                <a:extLst>
                  <a:ext uri="{FF2B5EF4-FFF2-40B4-BE49-F238E27FC236}">
                    <a16:creationId xmlns:a16="http://schemas.microsoft.com/office/drawing/2014/main" id="{6B5CB92B-DDA7-45EF-A39A-1EF9CE55C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06" name="Group 100">
              <a:extLst>
                <a:ext uri="{FF2B5EF4-FFF2-40B4-BE49-F238E27FC236}">
                  <a16:creationId xmlns:a16="http://schemas.microsoft.com/office/drawing/2014/main" id="{962ED668-BD72-4A32-AC10-0CE57FEFEB6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883" y="2431"/>
              <a:ext cx="101" cy="265"/>
              <a:chOff x="3792" y="2898"/>
              <a:chExt cx="240" cy="624"/>
            </a:xfrm>
          </p:grpSpPr>
          <p:sp>
            <p:nvSpPr>
              <p:cNvPr id="22625" name="AutoShape 101">
                <a:extLst>
                  <a:ext uri="{FF2B5EF4-FFF2-40B4-BE49-F238E27FC236}">
                    <a16:creationId xmlns:a16="http://schemas.microsoft.com/office/drawing/2014/main" id="{C6663325-4A5B-49E2-BA9E-D0A02F3B4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26" name="Oval 102">
                <a:extLst>
                  <a:ext uri="{FF2B5EF4-FFF2-40B4-BE49-F238E27FC236}">
                    <a16:creationId xmlns:a16="http://schemas.microsoft.com/office/drawing/2014/main" id="{66FDE379-7787-4FD7-A307-38D0EE2D2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07" name="Group 103">
              <a:extLst>
                <a:ext uri="{FF2B5EF4-FFF2-40B4-BE49-F238E27FC236}">
                  <a16:creationId xmlns:a16="http://schemas.microsoft.com/office/drawing/2014/main" id="{BD44E9CC-B966-4949-9D0B-F0E53D2F3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2312"/>
              <a:ext cx="102" cy="264"/>
              <a:chOff x="4032" y="3378"/>
              <a:chExt cx="144" cy="318"/>
            </a:xfrm>
          </p:grpSpPr>
          <p:sp>
            <p:nvSpPr>
              <p:cNvPr id="22623" name="AutoShape 104">
                <a:extLst>
                  <a:ext uri="{FF2B5EF4-FFF2-40B4-BE49-F238E27FC236}">
                    <a16:creationId xmlns:a16="http://schemas.microsoft.com/office/drawing/2014/main" id="{9A6896F1-008F-421F-9BF9-D2CFC7E08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24" name="Oval 105">
                <a:extLst>
                  <a:ext uri="{FF2B5EF4-FFF2-40B4-BE49-F238E27FC236}">
                    <a16:creationId xmlns:a16="http://schemas.microsoft.com/office/drawing/2014/main" id="{5D2D6055-8F5B-4BC9-B25C-E820964CF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08" name="Group 106">
              <a:extLst>
                <a:ext uri="{FF2B5EF4-FFF2-40B4-BE49-F238E27FC236}">
                  <a16:creationId xmlns:a16="http://schemas.microsoft.com/office/drawing/2014/main" id="{FEC5E953-71A4-40CF-982E-A6779495D825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018" y="2392"/>
              <a:ext cx="102" cy="264"/>
              <a:chOff x="3792" y="2898"/>
              <a:chExt cx="240" cy="624"/>
            </a:xfrm>
          </p:grpSpPr>
          <p:sp>
            <p:nvSpPr>
              <p:cNvPr id="22621" name="AutoShape 107">
                <a:extLst>
                  <a:ext uri="{FF2B5EF4-FFF2-40B4-BE49-F238E27FC236}">
                    <a16:creationId xmlns:a16="http://schemas.microsoft.com/office/drawing/2014/main" id="{F00EB0E4-D992-4D13-812E-C628F1A85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22" name="Oval 108">
                <a:extLst>
                  <a:ext uri="{FF2B5EF4-FFF2-40B4-BE49-F238E27FC236}">
                    <a16:creationId xmlns:a16="http://schemas.microsoft.com/office/drawing/2014/main" id="{D9D7AD76-94C0-4953-A4ED-62468BB7A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09" name="Group 109">
              <a:extLst>
                <a:ext uri="{FF2B5EF4-FFF2-40B4-BE49-F238E27FC236}">
                  <a16:creationId xmlns:a16="http://schemas.microsoft.com/office/drawing/2014/main" id="{01E81E0F-4904-4B34-B7E4-6F4EF3832E7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578" y="2192"/>
              <a:ext cx="102" cy="264"/>
              <a:chOff x="3792" y="2898"/>
              <a:chExt cx="240" cy="624"/>
            </a:xfrm>
          </p:grpSpPr>
          <p:sp>
            <p:nvSpPr>
              <p:cNvPr id="22619" name="AutoShape 110">
                <a:extLst>
                  <a:ext uri="{FF2B5EF4-FFF2-40B4-BE49-F238E27FC236}">
                    <a16:creationId xmlns:a16="http://schemas.microsoft.com/office/drawing/2014/main" id="{4624A327-E582-454C-A24E-8A8272DF1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2898"/>
                <a:ext cx="78" cy="624"/>
              </a:xfrm>
              <a:prstGeom prst="upArrow">
                <a:avLst>
                  <a:gd name="adj1" fmla="val 50000"/>
                  <a:gd name="adj2" fmla="val 200000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20" name="Oval 111">
                <a:extLst>
                  <a:ext uri="{FF2B5EF4-FFF2-40B4-BE49-F238E27FC236}">
                    <a16:creationId xmlns:a16="http://schemas.microsoft.com/office/drawing/2014/main" id="{22F0866A-6BF8-40F9-A313-677255A64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240" cy="240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2610" name="Group 112">
              <a:extLst>
                <a:ext uri="{FF2B5EF4-FFF2-40B4-BE49-F238E27FC236}">
                  <a16:creationId xmlns:a16="http://schemas.microsoft.com/office/drawing/2014/main" id="{D3DA5207-0F73-430A-AFBD-4781B17C5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8" y="2112"/>
              <a:ext cx="102" cy="265"/>
              <a:chOff x="4032" y="3378"/>
              <a:chExt cx="144" cy="318"/>
            </a:xfrm>
          </p:grpSpPr>
          <p:sp>
            <p:nvSpPr>
              <p:cNvPr id="22617" name="AutoShape 113">
                <a:extLst>
                  <a:ext uri="{FF2B5EF4-FFF2-40B4-BE49-F238E27FC236}">
                    <a16:creationId xmlns:a16="http://schemas.microsoft.com/office/drawing/2014/main" id="{269F098F-C442-4F83-BFD3-C065927FF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18" name="Oval 114">
                <a:extLst>
                  <a:ext uri="{FF2B5EF4-FFF2-40B4-BE49-F238E27FC236}">
                    <a16:creationId xmlns:a16="http://schemas.microsoft.com/office/drawing/2014/main" id="{6B190AD9-A166-4C57-B08E-B0B6C4CCD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11" name="Group 115">
              <a:extLst>
                <a:ext uri="{FF2B5EF4-FFF2-40B4-BE49-F238E27FC236}">
                  <a16:creationId xmlns:a16="http://schemas.microsoft.com/office/drawing/2014/main" id="{20129D67-8987-4829-BE2E-92C87B5C2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1" y="2207"/>
              <a:ext cx="101" cy="264"/>
              <a:chOff x="4032" y="3378"/>
              <a:chExt cx="144" cy="318"/>
            </a:xfrm>
          </p:grpSpPr>
          <p:sp>
            <p:nvSpPr>
              <p:cNvPr id="22615" name="AutoShape 116">
                <a:extLst>
                  <a:ext uri="{FF2B5EF4-FFF2-40B4-BE49-F238E27FC236}">
                    <a16:creationId xmlns:a16="http://schemas.microsoft.com/office/drawing/2014/main" id="{CC6756E2-BF74-4702-93ED-4A784D53D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16" name="Oval 117">
                <a:extLst>
                  <a:ext uri="{FF2B5EF4-FFF2-40B4-BE49-F238E27FC236}">
                    <a16:creationId xmlns:a16="http://schemas.microsoft.com/office/drawing/2014/main" id="{06C3F2AE-33AE-473F-9372-2660403D3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22612" name="Group 118">
              <a:extLst>
                <a:ext uri="{FF2B5EF4-FFF2-40B4-BE49-F238E27FC236}">
                  <a16:creationId xmlns:a16="http://schemas.microsoft.com/office/drawing/2014/main" id="{01893D29-236E-4A0C-B455-CEDBF78DEB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8" y="2391"/>
              <a:ext cx="102" cy="265"/>
              <a:chOff x="4032" y="3378"/>
              <a:chExt cx="144" cy="318"/>
            </a:xfrm>
          </p:grpSpPr>
          <p:sp>
            <p:nvSpPr>
              <p:cNvPr id="22613" name="AutoShape 119">
                <a:extLst>
                  <a:ext uri="{FF2B5EF4-FFF2-40B4-BE49-F238E27FC236}">
                    <a16:creationId xmlns:a16="http://schemas.microsoft.com/office/drawing/2014/main" id="{3CBA1C5D-04B1-4324-909F-A82E022AB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77" y="3378"/>
                <a:ext cx="47" cy="318"/>
              </a:xfrm>
              <a:prstGeom prst="upArrow">
                <a:avLst>
                  <a:gd name="adj1" fmla="val 50000"/>
                  <a:gd name="adj2" fmla="val 169149"/>
                </a:avLst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14" name="Oval 120">
                <a:extLst>
                  <a:ext uri="{FF2B5EF4-FFF2-40B4-BE49-F238E27FC236}">
                    <a16:creationId xmlns:a16="http://schemas.microsoft.com/office/drawing/2014/main" id="{86069462-959D-433E-9946-75C093ECF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3443"/>
                <a:ext cx="144" cy="122"/>
              </a:xfrm>
              <a:prstGeom prst="ellipse">
                <a:avLst/>
              </a:prstGeom>
              <a:solidFill>
                <a:srgbClr val="0A06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solidFill>
                    <a:srgbClr val="0A06E8"/>
                  </a:solidFill>
                  <a:latin typeface="Times" panose="02020603050405020304" pitchFamily="18" charset="0"/>
                </a:endParaRPr>
              </a:p>
            </p:txBody>
          </p:sp>
        </p:grpSp>
      </p:grpSp>
      <p:grpSp>
        <p:nvGrpSpPr>
          <p:cNvPr id="22535" name="Group 121">
            <a:extLst>
              <a:ext uri="{FF2B5EF4-FFF2-40B4-BE49-F238E27FC236}">
                <a16:creationId xmlns:a16="http://schemas.microsoft.com/office/drawing/2014/main" id="{4C2F9201-5A8B-4B37-8CD3-209C6884380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514600"/>
            <a:ext cx="2209800" cy="1066800"/>
            <a:chOff x="-528" y="864"/>
            <a:chExt cx="1392" cy="672"/>
          </a:xfrm>
        </p:grpSpPr>
        <p:grpSp>
          <p:nvGrpSpPr>
            <p:cNvPr id="22539" name="Group 122">
              <a:extLst>
                <a:ext uri="{FF2B5EF4-FFF2-40B4-BE49-F238E27FC236}">
                  <a16:creationId xmlns:a16="http://schemas.microsoft.com/office/drawing/2014/main" id="{6B82441F-1294-42F8-AA42-E60255B5F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912"/>
              <a:ext cx="720" cy="624"/>
              <a:chOff x="3072" y="1584"/>
              <a:chExt cx="816" cy="750"/>
            </a:xfrm>
          </p:grpSpPr>
          <p:grpSp>
            <p:nvGrpSpPr>
              <p:cNvPr id="22572" name="Group 123">
                <a:extLst>
                  <a:ext uri="{FF2B5EF4-FFF2-40B4-BE49-F238E27FC236}">
                    <a16:creationId xmlns:a16="http://schemas.microsoft.com/office/drawing/2014/main" id="{8EC75101-3B40-4442-9608-869277470B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8" y="1872"/>
                <a:ext cx="144" cy="318"/>
                <a:chOff x="4032" y="3378"/>
                <a:chExt cx="144" cy="318"/>
              </a:xfrm>
            </p:grpSpPr>
            <p:sp>
              <p:nvSpPr>
                <p:cNvPr id="22601" name="AutoShape 124">
                  <a:extLst>
                    <a:ext uri="{FF2B5EF4-FFF2-40B4-BE49-F238E27FC236}">
                      <a16:creationId xmlns:a16="http://schemas.microsoft.com/office/drawing/2014/main" id="{72E3E25A-FD3E-4339-8293-D13B2430F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077" y="3378"/>
                  <a:ext cx="47" cy="318"/>
                </a:xfrm>
                <a:prstGeom prst="upArrow">
                  <a:avLst>
                    <a:gd name="adj1" fmla="val 50000"/>
                    <a:gd name="adj2" fmla="val 169149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602" name="Oval 125">
                  <a:extLst>
                    <a:ext uri="{FF2B5EF4-FFF2-40B4-BE49-F238E27FC236}">
                      <a16:creationId xmlns:a16="http://schemas.microsoft.com/office/drawing/2014/main" id="{9533C2F1-3432-45C4-A909-80AE78B97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2" y="3443"/>
                  <a:ext cx="144" cy="122"/>
                </a:xfrm>
                <a:prstGeom prst="ellipse">
                  <a:avLst/>
                </a:prstGeom>
                <a:solidFill>
                  <a:srgbClr val="0A06E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endParaRPr lang="en-US" altLang="en-US" sz="2400">
                    <a:solidFill>
                      <a:srgbClr val="0A06E8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22573" name="Group 126">
                <a:extLst>
                  <a:ext uri="{FF2B5EF4-FFF2-40B4-BE49-F238E27FC236}">
                    <a16:creationId xmlns:a16="http://schemas.microsoft.com/office/drawing/2014/main" id="{9FAC9EB7-6BE7-4E39-BCE3-4871627D88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2" y="1584"/>
                <a:ext cx="816" cy="750"/>
                <a:chOff x="3264" y="1584"/>
                <a:chExt cx="816" cy="750"/>
              </a:xfrm>
            </p:grpSpPr>
            <p:grpSp>
              <p:nvGrpSpPr>
                <p:cNvPr id="22574" name="Group 127">
                  <a:extLst>
                    <a:ext uri="{FF2B5EF4-FFF2-40B4-BE49-F238E27FC236}">
                      <a16:creationId xmlns:a16="http://schemas.microsoft.com/office/drawing/2014/main" id="{7D7B08D5-E630-4314-B3AF-74868B4D5D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56" y="1584"/>
                  <a:ext cx="144" cy="318"/>
                  <a:chOff x="3792" y="2898"/>
                  <a:chExt cx="240" cy="624"/>
                </a:xfrm>
              </p:grpSpPr>
              <p:sp>
                <p:nvSpPr>
                  <p:cNvPr id="22599" name="AutoShape 128">
                    <a:extLst>
                      <a:ext uri="{FF2B5EF4-FFF2-40B4-BE49-F238E27FC236}">
                        <a16:creationId xmlns:a16="http://schemas.microsoft.com/office/drawing/2014/main" id="{6B47F0FA-A346-4FB6-9259-67187529B6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600" name="Oval 129">
                    <a:extLst>
                      <a:ext uri="{FF2B5EF4-FFF2-40B4-BE49-F238E27FC236}">
                        <a16:creationId xmlns:a16="http://schemas.microsoft.com/office/drawing/2014/main" id="{F82DA993-EEF3-410E-A445-1EB91194AC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75" name="Group 130">
                  <a:extLst>
                    <a:ext uri="{FF2B5EF4-FFF2-40B4-BE49-F238E27FC236}">
                      <a16:creationId xmlns:a16="http://schemas.microsoft.com/office/drawing/2014/main" id="{9DEB0F0B-E48F-4700-A329-EA32C23136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00" y="1746"/>
                  <a:ext cx="144" cy="318"/>
                  <a:chOff x="4032" y="3378"/>
                  <a:chExt cx="144" cy="318"/>
                </a:xfrm>
              </p:grpSpPr>
              <p:sp>
                <p:nvSpPr>
                  <p:cNvPr id="22597" name="AutoShape 131">
                    <a:extLst>
                      <a:ext uri="{FF2B5EF4-FFF2-40B4-BE49-F238E27FC236}">
                        <a16:creationId xmlns:a16="http://schemas.microsoft.com/office/drawing/2014/main" id="{D11A8486-7AFF-48D4-BE9E-9A572AFFC3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98" name="Oval 132">
                    <a:extLst>
                      <a:ext uri="{FF2B5EF4-FFF2-40B4-BE49-F238E27FC236}">
                        <a16:creationId xmlns:a16="http://schemas.microsoft.com/office/drawing/2014/main" id="{9E23E9DA-77EC-4074-9BB8-D75214F7A4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22576" name="Group 133">
                  <a:extLst>
                    <a:ext uri="{FF2B5EF4-FFF2-40B4-BE49-F238E27FC236}">
                      <a16:creationId xmlns:a16="http://schemas.microsoft.com/office/drawing/2014/main" id="{4F48540F-1709-4F45-95B2-D1BAF1D94A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96" y="1872"/>
                  <a:ext cx="144" cy="318"/>
                  <a:chOff x="3792" y="2898"/>
                  <a:chExt cx="240" cy="624"/>
                </a:xfrm>
              </p:grpSpPr>
              <p:sp>
                <p:nvSpPr>
                  <p:cNvPr id="22595" name="AutoShape 134">
                    <a:extLst>
                      <a:ext uri="{FF2B5EF4-FFF2-40B4-BE49-F238E27FC236}">
                        <a16:creationId xmlns:a16="http://schemas.microsoft.com/office/drawing/2014/main" id="{257EDB30-FECB-4676-ABFA-D7B6774926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96" name="Oval 135">
                    <a:extLst>
                      <a:ext uri="{FF2B5EF4-FFF2-40B4-BE49-F238E27FC236}">
                        <a16:creationId xmlns:a16="http://schemas.microsoft.com/office/drawing/2014/main" id="{2C0DC73E-7B71-4AEE-AB4F-829C029157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77" name="Group 136">
                  <a:extLst>
                    <a:ext uri="{FF2B5EF4-FFF2-40B4-BE49-F238E27FC236}">
                      <a16:creationId xmlns:a16="http://schemas.microsoft.com/office/drawing/2014/main" id="{40874ED9-EF79-4150-B1D2-B55956AC41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56" y="1872"/>
                  <a:ext cx="144" cy="318"/>
                  <a:chOff x="4032" y="3378"/>
                  <a:chExt cx="144" cy="318"/>
                </a:xfrm>
              </p:grpSpPr>
              <p:sp>
                <p:nvSpPr>
                  <p:cNvPr id="22593" name="AutoShape 137">
                    <a:extLst>
                      <a:ext uri="{FF2B5EF4-FFF2-40B4-BE49-F238E27FC236}">
                        <a16:creationId xmlns:a16="http://schemas.microsoft.com/office/drawing/2014/main" id="{BA651F1C-7652-40CF-ABE3-10F0F11A8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94" name="Oval 138">
                    <a:extLst>
                      <a:ext uri="{FF2B5EF4-FFF2-40B4-BE49-F238E27FC236}">
                        <a16:creationId xmlns:a16="http://schemas.microsoft.com/office/drawing/2014/main" id="{D4F0B20E-ADCE-4B79-80C2-94ADAF1AFC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22578" name="Group 139">
                  <a:extLst>
                    <a:ext uri="{FF2B5EF4-FFF2-40B4-BE49-F238E27FC236}">
                      <a16:creationId xmlns:a16="http://schemas.microsoft.com/office/drawing/2014/main" id="{B3D995B1-48C0-44B6-943F-0630DCC2C4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4" y="1632"/>
                  <a:ext cx="144" cy="318"/>
                  <a:chOff x="3792" y="2898"/>
                  <a:chExt cx="240" cy="624"/>
                </a:xfrm>
              </p:grpSpPr>
              <p:sp>
                <p:nvSpPr>
                  <p:cNvPr id="22591" name="AutoShape 140">
                    <a:extLst>
                      <a:ext uri="{FF2B5EF4-FFF2-40B4-BE49-F238E27FC236}">
                        <a16:creationId xmlns:a16="http://schemas.microsoft.com/office/drawing/2014/main" id="{4C5DAEC7-727F-4086-A1AD-0DDC11B4B8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92" name="Oval 141">
                    <a:extLst>
                      <a:ext uri="{FF2B5EF4-FFF2-40B4-BE49-F238E27FC236}">
                        <a16:creationId xmlns:a16="http://schemas.microsoft.com/office/drawing/2014/main" id="{31A7FFF8-E154-4281-97E8-DF4B4C3E58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79" name="Group 142">
                  <a:extLst>
                    <a:ext uri="{FF2B5EF4-FFF2-40B4-BE49-F238E27FC236}">
                      <a16:creationId xmlns:a16="http://schemas.microsoft.com/office/drawing/2014/main" id="{78A42DB4-147E-40DA-9441-7B0B872791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64" y="1776"/>
                  <a:ext cx="144" cy="318"/>
                  <a:chOff x="4032" y="3378"/>
                  <a:chExt cx="144" cy="318"/>
                </a:xfrm>
              </p:grpSpPr>
              <p:sp>
                <p:nvSpPr>
                  <p:cNvPr id="22589" name="AutoShape 143">
                    <a:extLst>
                      <a:ext uri="{FF2B5EF4-FFF2-40B4-BE49-F238E27FC236}">
                        <a16:creationId xmlns:a16="http://schemas.microsoft.com/office/drawing/2014/main" id="{86AE0CF9-858A-4E02-82C5-F31702A92E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90" name="Oval 144">
                    <a:extLst>
                      <a:ext uri="{FF2B5EF4-FFF2-40B4-BE49-F238E27FC236}">
                        <a16:creationId xmlns:a16="http://schemas.microsoft.com/office/drawing/2014/main" id="{361547F5-44EC-4310-B838-471F346186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22580" name="Group 145">
                  <a:extLst>
                    <a:ext uri="{FF2B5EF4-FFF2-40B4-BE49-F238E27FC236}">
                      <a16:creationId xmlns:a16="http://schemas.microsoft.com/office/drawing/2014/main" id="{1FED5908-7E91-4A85-AFFD-ECFB23C2EF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6" y="1680"/>
                  <a:ext cx="144" cy="318"/>
                  <a:chOff x="3792" y="2898"/>
                  <a:chExt cx="240" cy="624"/>
                </a:xfrm>
              </p:grpSpPr>
              <p:sp>
                <p:nvSpPr>
                  <p:cNvPr id="22587" name="AutoShape 146">
                    <a:extLst>
                      <a:ext uri="{FF2B5EF4-FFF2-40B4-BE49-F238E27FC236}">
                        <a16:creationId xmlns:a16="http://schemas.microsoft.com/office/drawing/2014/main" id="{FB8A44C3-3929-43F0-94E9-1C633962BF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88" name="Oval 147">
                    <a:extLst>
                      <a:ext uri="{FF2B5EF4-FFF2-40B4-BE49-F238E27FC236}">
                        <a16:creationId xmlns:a16="http://schemas.microsoft.com/office/drawing/2014/main" id="{7FD188B6-528F-4BC2-B92E-13B292AF60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81" name="Group 148">
                  <a:extLst>
                    <a:ext uri="{FF2B5EF4-FFF2-40B4-BE49-F238E27FC236}">
                      <a16:creationId xmlns:a16="http://schemas.microsoft.com/office/drawing/2014/main" id="{18DDDD8E-4235-421D-BE1F-C45093AEC7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12" y="1920"/>
                  <a:ext cx="144" cy="318"/>
                  <a:chOff x="3792" y="2898"/>
                  <a:chExt cx="240" cy="624"/>
                </a:xfrm>
              </p:grpSpPr>
              <p:sp>
                <p:nvSpPr>
                  <p:cNvPr id="22585" name="AutoShape 149">
                    <a:extLst>
                      <a:ext uri="{FF2B5EF4-FFF2-40B4-BE49-F238E27FC236}">
                        <a16:creationId xmlns:a16="http://schemas.microsoft.com/office/drawing/2014/main" id="{BD1C0F7B-9E39-4270-AA48-448EA634E0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86" name="Oval 150">
                    <a:extLst>
                      <a:ext uri="{FF2B5EF4-FFF2-40B4-BE49-F238E27FC236}">
                        <a16:creationId xmlns:a16="http://schemas.microsoft.com/office/drawing/2014/main" id="{F967E3D6-A6A8-4B59-A247-122AD843B4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82" name="Group 151">
                  <a:extLst>
                    <a:ext uri="{FF2B5EF4-FFF2-40B4-BE49-F238E27FC236}">
                      <a16:creationId xmlns:a16="http://schemas.microsoft.com/office/drawing/2014/main" id="{814F40C0-B385-4036-A118-2702AAF3CF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6" y="2016"/>
                  <a:ext cx="144" cy="318"/>
                  <a:chOff x="4032" y="3378"/>
                  <a:chExt cx="144" cy="318"/>
                </a:xfrm>
              </p:grpSpPr>
              <p:sp>
                <p:nvSpPr>
                  <p:cNvPr id="22583" name="AutoShape 152">
                    <a:extLst>
                      <a:ext uri="{FF2B5EF4-FFF2-40B4-BE49-F238E27FC236}">
                        <a16:creationId xmlns:a16="http://schemas.microsoft.com/office/drawing/2014/main" id="{06077643-B6D2-4CD9-B2D0-187E538630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84" name="Oval 153">
                    <a:extLst>
                      <a:ext uri="{FF2B5EF4-FFF2-40B4-BE49-F238E27FC236}">
                        <a16:creationId xmlns:a16="http://schemas.microsoft.com/office/drawing/2014/main" id="{D86CB68B-9A33-47B3-A4EF-9FB3BB4201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22540" name="Group 154">
              <a:extLst>
                <a:ext uri="{FF2B5EF4-FFF2-40B4-BE49-F238E27FC236}">
                  <a16:creationId xmlns:a16="http://schemas.microsoft.com/office/drawing/2014/main" id="{7496CFD6-DAB1-459B-9FA2-97B8EE0DD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8" y="864"/>
              <a:ext cx="720" cy="624"/>
              <a:chOff x="3072" y="1584"/>
              <a:chExt cx="816" cy="750"/>
            </a:xfrm>
          </p:grpSpPr>
          <p:grpSp>
            <p:nvGrpSpPr>
              <p:cNvPr id="22541" name="Group 155">
                <a:extLst>
                  <a:ext uri="{FF2B5EF4-FFF2-40B4-BE49-F238E27FC236}">
                    <a16:creationId xmlns:a16="http://schemas.microsoft.com/office/drawing/2014/main" id="{DAFC259B-8647-471C-99EF-7E3631C2E3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8" y="1872"/>
                <a:ext cx="144" cy="318"/>
                <a:chOff x="4032" y="3378"/>
                <a:chExt cx="144" cy="318"/>
              </a:xfrm>
            </p:grpSpPr>
            <p:sp>
              <p:nvSpPr>
                <p:cNvPr id="22570" name="AutoShape 156">
                  <a:extLst>
                    <a:ext uri="{FF2B5EF4-FFF2-40B4-BE49-F238E27FC236}">
                      <a16:creationId xmlns:a16="http://schemas.microsoft.com/office/drawing/2014/main" id="{6DBBAF9F-62BD-4FD4-9A3C-4B5E66B36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077" y="3378"/>
                  <a:ext cx="47" cy="318"/>
                </a:xfrm>
                <a:prstGeom prst="upArrow">
                  <a:avLst>
                    <a:gd name="adj1" fmla="val 50000"/>
                    <a:gd name="adj2" fmla="val 169149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571" name="Oval 157">
                  <a:extLst>
                    <a:ext uri="{FF2B5EF4-FFF2-40B4-BE49-F238E27FC236}">
                      <a16:creationId xmlns:a16="http://schemas.microsoft.com/office/drawing/2014/main" id="{0DF756CB-C2E3-4CDD-83A1-2E984D5E6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2" y="3443"/>
                  <a:ext cx="144" cy="122"/>
                </a:xfrm>
                <a:prstGeom prst="ellipse">
                  <a:avLst/>
                </a:prstGeom>
                <a:solidFill>
                  <a:srgbClr val="0A06E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endParaRPr lang="en-US" altLang="en-US" sz="2400">
                    <a:solidFill>
                      <a:srgbClr val="0A06E8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grpSp>
            <p:nvGrpSpPr>
              <p:cNvPr id="22542" name="Group 158">
                <a:extLst>
                  <a:ext uri="{FF2B5EF4-FFF2-40B4-BE49-F238E27FC236}">
                    <a16:creationId xmlns:a16="http://schemas.microsoft.com/office/drawing/2014/main" id="{74D2EAB2-C8D8-4029-9F74-52BFD4498B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2" y="1584"/>
                <a:ext cx="816" cy="750"/>
                <a:chOff x="3264" y="1584"/>
                <a:chExt cx="816" cy="750"/>
              </a:xfrm>
            </p:grpSpPr>
            <p:grpSp>
              <p:nvGrpSpPr>
                <p:cNvPr id="22543" name="Group 159">
                  <a:extLst>
                    <a:ext uri="{FF2B5EF4-FFF2-40B4-BE49-F238E27FC236}">
                      <a16:creationId xmlns:a16="http://schemas.microsoft.com/office/drawing/2014/main" id="{C341021E-C09A-4B54-B79E-815B605ED3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56" y="1584"/>
                  <a:ext cx="144" cy="318"/>
                  <a:chOff x="3792" y="2898"/>
                  <a:chExt cx="240" cy="624"/>
                </a:xfrm>
              </p:grpSpPr>
              <p:sp>
                <p:nvSpPr>
                  <p:cNvPr id="22568" name="AutoShape 160">
                    <a:extLst>
                      <a:ext uri="{FF2B5EF4-FFF2-40B4-BE49-F238E27FC236}">
                        <a16:creationId xmlns:a16="http://schemas.microsoft.com/office/drawing/2014/main" id="{E713F1CF-1630-486B-88D5-08B767FEC6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69" name="Oval 161">
                    <a:extLst>
                      <a:ext uri="{FF2B5EF4-FFF2-40B4-BE49-F238E27FC236}">
                        <a16:creationId xmlns:a16="http://schemas.microsoft.com/office/drawing/2014/main" id="{D808FAEA-2216-4727-9C3B-BA2134B154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44" name="Group 162">
                  <a:extLst>
                    <a:ext uri="{FF2B5EF4-FFF2-40B4-BE49-F238E27FC236}">
                      <a16:creationId xmlns:a16="http://schemas.microsoft.com/office/drawing/2014/main" id="{27209266-EDD8-4A61-876C-38FE449F84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00" y="1746"/>
                  <a:ext cx="144" cy="318"/>
                  <a:chOff x="4032" y="3378"/>
                  <a:chExt cx="144" cy="318"/>
                </a:xfrm>
              </p:grpSpPr>
              <p:sp>
                <p:nvSpPr>
                  <p:cNvPr id="22566" name="AutoShape 163">
                    <a:extLst>
                      <a:ext uri="{FF2B5EF4-FFF2-40B4-BE49-F238E27FC236}">
                        <a16:creationId xmlns:a16="http://schemas.microsoft.com/office/drawing/2014/main" id="{2CBFA8F5-C68B-48B0-ADD2-3841BC2ECC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67" name="Oval 164">
                    <a:extLst>
                      <a:ext uri="{FF2B5EF4-FFF2-40B4-BE49-F238E27FC236}">
                        <a16:creationId xmlns:a16="http://schemas.microsoft.com/office/drawing/2014/main" id="{586FF194-C619-4A49-AAF2-6D872AE808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5" name="Group 165">
                  <a:extLst>
                    <a:ext uri="{FF2B5EF4-FFF2-40B4-BE49-F238E27FC236}">
                      <a16:creationId xmlns:a16="http://schemas.microsoft.com/office/drawing/2014/main" id="{5F2FA146-70EF-475A-AD5F-414B4C53D0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96" y="1872"/>
                  <a:ext cx="144" cy="318"/>
                  <a:chOff x="3792" y="2898"/>
                  <a:chExt cx="240" cy="624"/>
                </a:xfrm>
              </p:grpSpPr>
              <p:sp>
                <p:nvSpPr>
                  <p:cNvPr id="22564" name="AutoShape 166">
                    <a:extLst>
                      <a:ext uri="{FF2B5EF4-FFF2-40B4-BE49-F238E27FC236}">
                        <a16:creationId xmlns:a16="http://schemas.microsoft.com/office/drawing/2014/main" id="{E9A2A869-6464-4350-9A95-52CA15558A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65" name="Oval 167">
                    <a:extLst>
                      <a:ext uri="{FF2B5EF4-FFF2-40B4-BE49-F238E27FC236}">
                        <a16:creationId xmlns:a16="http://schemas.microsoft.com/office/drawing/2014/main" id="{0BD84A03-8F37-416C-AA2E-46BA16CEB3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46" name="Group 168">
                  <a:extLst>
                    <a:ext uri="{FF2B5EF4-FFF2-40B4-BE49-F238E27FC236}">
                      <a16:creationId xmlns:a16="http://schemas.microsoft.com/office/drawing/2014/main" id="{46398364-D011-4020-9D95-736A60B233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56" y="1872"/>
                  <a:ext cx="144" cy="318"/>
                  <a:chOff x="4032" y="3378"/>
                  <a:chExt cx="144" cy="318"/>
                </a:xfrm>
              </p:grpSpPr>
              <p:sp>
                <p:nvSpPr>
                  <p:cNvPr id="22562" name="AutoShape 169">
                    <a:extLst>
                      <a:ext uri="{FF2B5EF4-FFF2-40B4-BE49-F238E27FC236}">
                        <a16:creationId xmlns:a16="http://schemas.microsoft.com/office/drawing/2014/main" id="{95F7EA17-9FB4-4120-9363-FA0659051E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63" name="Oval 170">
                    <a:extLst>
                      <a:ext uri="{FF2B5EF4-FFF2-40B4-BE49-F238E27FC236}">
                        <a16:creationId xmlns:a16="http://schemas.microsoft.com/office/drawing/2014/main" id="{8C679904-6307-4549-B920-4C92E6C0B3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7" name="Group 171">
                  <a:extLst>
                    <a:ext uri="{FF2B5EF4-FFF2-40B4-BE49-F238E27FC236}">
                      <a16:creationId xmlns:a16="http://schemas.microsoft.com/office/drawing/2014/main" id="{8F649B21-52B2-4CF1-80BE-5CD70893D8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4" y="1632"/>
                  <a:ext cx="144" cy="318"/>
                  <a:chOff x="3792" y="2898"/>
                  <a:chExt cx="240" cy="624"/>
                </a:xfrm>
              </p:grpSpPr>
              <p:sp>
                <p:nvSpPr>
                  <p:cNvPr id="22560" name="AutoShape 172">
                    <a:extLst>
                      <a:ext uri="{FF2B5EF4-FFF2-40B4-BE49-F238E27FC236}">
                        <a16:creationId xmlns:a16="http://schemas.microsoft.com/office/drawing/2014/main" id="{9F98D733-9CF2-47B6-90A9-D38E815D2A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61" name="Oval 173">
                    <a:extLst>
                      <a:ext uri="{FF2B5EF4-FFF2-40B4-BE49-F238E27FC236}">
                        <a16:creationId xmlns:a16="http://schemas.microsoft.com/office/drawing/2014/main" id="{6A755E30-5DF1-438F-8C48-94C6EC2283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48" name="Group 174">
                  <a:extLst>
                    <a:ext uri="{FF2B5EF4-FFF2-40B4-BE49-F238E27FC236}">
                      <a16:creationId xmlns:a16="http://schemas.microsoft.com/office/drawing/2014/main" id="{65458731-17DF-4660-993D-AB00C959E9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64" y="1776"/>
                  <a:ext cx="144" cy="318"/>
                  <a:chOff x="4032" y="3378"/>
                  <a:chExt cx="144" cy="318"/>
                </a:xfrm>
              </p:grpSpPr>
              <p:sp>
                <p:nvSpPr>
                  <p:cNvPr id="22558" name="AutoShape 175">
                    <a:extLst>
                      <a:ext uri="{FF2B5EF4-FFF2-40B4-BE49-F238E27FC236}">
                        <a16:creationId xmlns:a16="http://schemas.microsoft.com/office/drawing/2014/main" id="{C85E6E1B-09F6-49EE-BB59-5FB2BFA965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59" name="Oval 176">
                    <a:extLst>
                      <a:ext uri="{FF2B5EF4-FFF2-40B4-BE49-F238E27FC236}">
                        <a16:creationId xmlns:a16="http://schemas.microsoft.com/office/drawing/2014/main" id="{73636299-6965-4F56-9022-CB36CFFE6C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9" name="Group 177">
                  <a:extLst>
                    <a:ext uri="{FF2B5EF4-FFF2-40B4-BE49-F238E27FC236}">
                      <a16:creationId xmlns:a16="http://schemas.microsoft.com/office/drawing/2014/main" id="{FDE3B1ED-0012-4B85-B282-0AC33AACB8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6" y="1680"/>
                  <a:ext cx="144" cy="318"/>
                  <a:chOff x="3792" y="2898"/>
                  <a:chExt cx="240" cy="624"/>
                </a:xfrm>
              </p:grpSpPr>
              <p:sp>
                <p:nvSpPr>
                  <p:cNvPr id="22556" name="AutoShape 178">
                    <a:extLst>
                      <a:ext uri="{FF2B5EF4-FFF2-40B4-BE49-F238E27FC236}">
                        <a16:creationId xmlns:a16="http://schemas.microsoft.com/office/drawing/2014/main" id="{A9F8D9D5-D746-4AB2-8E5B-7BA727306E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57" name="Oval 179">
                    <a:extLst>
                      <a:ext uri="{FF2B5EF4-FFF2-40B4-BE49-F238E27FC236}">
                        <a16:creationId xmlns:a16="http://schemas.microsoft.com/office/drawing/2014/main" id="{093324EE-24E2-440C-AF49-A311648358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50" name="Group 180">
                  <a:extLst>
                    <a:ext uri="{FF2B5EF4-FFF2-40B4-BE49-F238E27FC236}">
                      <a16:creationId xmlns:a16="http://schemas.microsoft.com/office/drawing/2014/main" id="{43A8A50B-F015-4F72-9015-D268679486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12" y="1920"/>
                  <a:ext cx="144" cy="318"/>
                  <a:chOff x="3792" y="2898"/>
                  <a:chExt cx="240" cy="624"/>
                </a:xfrm>
              </p:grpSpPr>
              <p:sp>
                <p:nvSpPr>
                  <p:cNvPr id="22554" name="AutoShape 181">
                    <a:extLst>
                      <a:ext uri="{FF2B5EF4-FFF2-40B4-BE49-F238E27FC236}">
                        <a16:creationId xmlns:a16="http://schemas.microsoft.com/office/drawing/2014/main" id="{3E21990C-C12B-40F9-97D5-EFC9FD0980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898"/>
                    <a:ext cx="78" cy="624"/>
                  </a:xfrm>
                  <a:prstGeom prst="upArrow">
                    <a:avLst>
                      <a:gd name="adj1" fmla="val 50000"/>
                      <a:gd name="adj2" fmla="val 20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55" name="Oval 182">
                    <a:extLst>
                      <a:ext uri="{FF2B5EF4-FFF2-40B4-BE49-F238E27FC236}">
                        <a16:creationId xmlns:a16="http://schemas.microsoft.com/office/drawing/2014/main" id="{BA605123-1322-46C5-9422-128DFD1DBC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3120"/>
                    <a:ext cx="240" cy="240"/>
                  </a:xfrm>
                  <a:prstGeom prst="ellipse">
                    <a:avLst/>
                  </a:prstGeom>
                  <a:solidFill>
                    <a:srgbClr val="E8330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551" name="Group 183">
                  <a:extLst>
                    <a:ext uri="{FF2B5EF4-FFF2-40B4-BE49-F238E27FC236}">
                      <a16:creationId xmlns:a16="http://schemas.microsoft.com/office/drawing/2014/main" id="{EFE2596C-219E-4721-ABBB-4DA4E08926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6" y="2016"/>
                  <a:ext cx="144" cy="318"/>
                  <a:chOff x="4032" y="3378"/>
                  <a:chExt cx="144" cy="318"/>
                </a:xfrm>
              </p:grpSpPr>
              <p:sp>
                <p:nvSpPr>
                  <p:cNvPr id="22552" name="AutoShape 184">
                    <a:extLst>
                      <a:ext uri="{FF2B5EF4-FFF2-40B4-BE49-F238E27FC236}">
                        <a16:creationId xmlns:a16="http://schemas.microsoft.com/office/drawing/2014/main" id="{22B9995A-2B75-416E-94B9-4AF5326D39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53" name="Oval 185">
                    <a:extLst>
                      <a:ext uri="{FF2B5EF4-FFF2-40B4-BE49-F238E27FC236}">
                        <a16:creationId xmlns:a16="http://schemas.microsoft.com/office/drawing/2014/main" id="{C4F56DD6-4CAC-4D51-9F1A-E16844E132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</p:grpSp>
        </p:grpSp>
      </p:grpSp>
      <p:graphicFrame>
        <p:nvGraphicFramePr>
          <p:cNvPr id="22536" name="Object 186">
            <a:extLst>
              <a:ext uri="{FF2B5EF4-FFF2-40B4-BE49-F238E27FC236}">
                <a16:creationId xmlns:a16="http://schemas.microsoft.com/office/drawing/2014/main" id="{24ABB88A-5D69-49BA-B6F7-F56D528E2F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1275" y="4548188"/>
          <a:ext cx="329565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714500" imgH="419100" progId="Equation.3">
                  <p:embed/>
                </p:oleObj>
              </mc:Choice>
              <mc:Fallback>
                <p:oleObj name="Equation" r:id="rId3" imgW="1714500" imgH="419100" progId="Equation.3">
                  <p:embed/>
                  <p:pic>
                    <p:nvPicPr>
                      <p:cNvPr id="22536" name="Object 186">
                        <a:extLst>
                          <a:ext uri="{FF2B5EF4-FFF2-40B4-BE49-F238E27FC236}">
                            <a16:creationId xmlns:a16="http://schemas.microsoft.com/office/drawing/2014/main" id="{24ABB88A-5D69-49BA-B6F7-F56D528E2F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5" y="4548188"/>
                        <a:ext cx="3295650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Text Box 244">
            <a:extLst>
              <a:ext uri="{FF2B5EF4-FFF2-40B4-BE49-F238E27FC236}">
                <a16:creationId xmlns:a16="http://schemas.microsoft.com/office/drawing/2014/main" id="{6FA57FCB-5EB0-4B1B-80E6-5409F2061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8600"/>
            <a:ext cx="2057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990000"/>
                </a:solidFill>
              </a:rPr>
              <a:t>Scattering</a:t>
            </a:r>
            <a:r>
              <a:rPr lang="en-US" altLang="en-US" sz="2400">
                <a:solidFill>
                  <a:srgbClr val="990000"/>
                </a:solidFill>
              </a:rPr>
              <a:t> </a:t>
            </a:r>
            <a:endParaRPr lang="en-US" altLang="en-US" sz="1600">
              <a:solidFill>
                <a:srgbClr val="990000"/>
              </a:solidFill>
            </a:endParaRPr>
          </a:p>
        </p:txBody>
      </p:sp>
      <p:sp>
        <p:nvSpPr>
          <p:cNvPr id="22538" name="Text Box 245">
            <a:extLst>
              <a:ext uri="{FF2B5EF4-FFF2-40B4-BE49-F238E27FC236}">
                <a16:creationId xmlns:a16="http://schemas.microsoft.com/office/drawing/2014/main" id="{5E3DFF86-F1A9-49F6-8011-DA90422F1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6122988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rgbClr val="000066"/>
                </a:solidFill>
              </a:rPr>
              <a:t>Asymmetry due to spin-orbital interaction in nucleus.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167AD1D-05F3-4AE0-AC6C-249579B26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639762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3200">
                <a:solidFill>
                  <a:srgbClr val="990000"/>
                </a:solidFill>
                <a:latin typeface="Comic Sans MS" panose="030F0702030302020204" pitchFamily="66" charset="0"/>
              </a:rPr>
              <a:t>Antiproton polarization in the storage ring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B543ADD8-4981-4886-9DCE-F1285274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8486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>
            <a:extLst>
              <a:ext uri="{FF2B5EF4-FFF2-40B4-BE49-F238E27FC236}">
                <a16:creationId xmlns:a16="http://schemas.microsoft.com/office/drawing/2014/main" id="{40D40FA3-BE45-471E-B7DD-DB9258DB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91200"/>
            <a:ext cx="7277100" cy="4619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panose="020B0604030504040204" pitchFamily="34" charset="0"/>
              </a:rPr>
              <a:t>Selective loss in the polarized hydrogen storage cell.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3BAF85-274C-4987-B11C-A726DF19067F}"/>
              </a:ext>
            </a:extLst>
          </p:cNvPr>
          <p:cNvCxnSpPr/>
          <p:nvPr/>
        </p:nvCxnSpPr>
        <p:spPr>
          <a:xfrm rot="5400000" flipH="1" flipV="1">
            <a:off x="4191000" y="3886200"/>
            <a:ext cx="2286000" cy="1371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2" name="TextBox 7">
            <a:extLst>
              <a:ext uri="{FF2B5EF4-FFF2-40B4-BE49-F238E27FC236}">
                <a16:creationId xmlns:a16="http://schemas.microsoft.com/office/drawing/2014/main" id="{B6B88042-16E4-4692-B679-6807CB967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1336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Antiproton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beam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72CD675-F5C7-4031-9901-5A0074E3A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792163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2400">
                <a:solidFill>
                  <a:srgbClr val="CC0000"/>
                </a:solidFill>
                <a:latin typeface="Tahoma" panose="020B0604030504040204" pitchFamily="34" charset="0"/>
              </a:rPr>
              <a:t>Nearly resonant charge-exchange reactions</a:t>
            </a:r>
            <a:br>
              <a:rPr lang="en-GB" altLang="en-US" sz="2400">
                <a:solidFill>
                  <a:srgbClr val="CC0000"/>
                </a:solidFill>
                <a:latin typeface="Tahoma" panose="020B0604030504040204" pitchFamily="34" charset="0"/>
              </a:rPr>
            </a:br>
            <a:r>
              <a:rPr lang="en-GB" altLang="en-US" sz="2400">
                <a:solidFill>
                  <a:srgbClr val="CC0000"/>
                </a:solidFill>
                <a:latin typeface="Tahoma" panose="020B0604030504040204" pitchFamily="34" charset="0"/>
              </a:rPr>
              <a:t> which can be used for production of polarized ions. A.Belov</a:t>
            </a:r>
            <a:r>
              <a:rPr lang="en-GB" altLang="en-US" sz="2800">
                <a:solidFill>
                  <a:srgbClr val="3333CC"/>
                </a:solidFill>
              </a:rPr>
              <a:t> </a:t>
            </a:r>
            <a:endParaRPr lang="en-GB" altLang="en-US" sz="280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E12A7EB-B682-4159-808F-94F9EFE09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219200"/>
            <a:ext cx="73152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GB" altLang="en-US" sz="1800"/>
              <a:t>  </a:t>
            </a:r>
            <a:r>
              <a:rPr lang="en-GB" altLang="en-US" sz="1800">
                <a:solidFill>
                  <a:srgbClr val="CC3300"/>
                </a:solidFill>
              </a:rPr>
              <a:t>H</a:t>
            </a:r>
            <a:r>
              <a:rPr lang="en-GB" altLang="en-US" sz="1800" baseline="30000">
                <a:solidFill>
                  <a:srgbClr val="CC3300"/>
                </a:solidFill>
              </a:rPr>
              <a:t>0</a:t>
            </a:r>
            <a:r>
              <a:rPr lang="en-GB" altLang="en-US" sz="1800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CC3300"/>
                </a:solidFill>
              </a:rPr>
              <a:t>  + D</a:t>
            </a:r>
            <a:r>
              <a:rPr lang="en-GB" altLang="en-US" sz="1800" baseline="30000">
                <a:solidFill>
                  <a:srgbClr val="CC3300"/>
                </a:solidFill>
              </a:rPr>
              <a:t>+  </a:t>
            </a:r>
            <a:r>
              <a:rPr lang="en-GB" altLang="en-US" sz="1800">
                <a:solidFill>
                  <a:srgbClr val="CC3300"/>
                </a:solidFill>
                <a:sym typeface="Symbol" panose="05050102010706020507" pitchFamily="18" charset="2"/>
              </a:rPr>
              <a:t></a:t>
            </a:r>
            <a:r>
              <a:rPr lang="en-GB" altLang="en-US" sz="1800">
                <a:solidFill>
                  <a:srgbClr val="CC3300"/>
                </a:solidFill>
              </a:rPr>
              <a:t> </a:t>
            </a:r>
            <a:r>
              <a:rPr lang="en-GB" altLang="en-US" sz="1800" b="1">
                <a:solidFill>
                  <a:srgbClr val="CC3300"/>
                </a:solidFill>
              </a:rPr>
              <a:t>H</a:t>
            </a:r>
            <a:r>
              <a:rPr lang="en-GB" altLang="en-US" sz="1800" b="1" baseline="30000">
                <a:solidFill>
                  <a:srgbClr val="CC3300"/>
                </a:solidFill>
              </a:rPr>
              <a:t>+</a:t>
            </a:r>
            <a:r>
              <a:rPr lang="en-GB" altLang="en-US" sz="1800" b="1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CC3300"/>
                </a:solidFill>
              </a:rPr>
              <a:t>   + D</a:t>
            </a:r>
            <a:r>
              <a:rPr lang="en-GB" altLang="en-US" sz="1800" baseline="30000">
                <a:solidFill>
                  <a:srgbClr val="CC3300"/>
                </a:solidFill>
              </a:rPr>
              <a:t> 0</a:t>
            </a:r>
            <a:r>
              <a:rPr lang="ru-RU" altLang="en-US" sz="1800">
                <a:solidFill>
                  <a:srgbClr val="CC3300"/>
                </a:solidFill>
              </a:rPr>
              <a:t>                                </a:t>
            </a:r>
          </a:p>
          <a:p>
            <a:pPr>
              <a:buFontTx/>
              <a:buNone/>
            </a:pPr>
            <a:r>
              <a:rPr lang="ru-RU" altLang="en-US" sz="1800">
                <a:solidFill>
                  <a:srgbClr val="CC3300"/>
                </a:solidFill>
              </a:rPr>
              <a:t>  </a:t>
            </a:r>
            <a:r>
              <a:rPr lang="en-GB" altLang="en-US" sz="1800">
                <a:solidFill>
                  <a:srgbClr val="CC3300"/>
                </a:solidFill>
              </a:rPr>
              <a:t>D</a:t>
            </a:r>
            <a:r>
              <a:rPr lang="en-GB" altLang="en-US" sz="1800" baseline="30000">
                <a:solidFill>
                  <a:srgbClr val="CC3300"/>
                </a:solidFill>
              </a:rPr>
              <a:t>0</a:t>
            </a:r>
            <a:r>
              <a:rPr lang="en-GB" altLang="en-US" sz="1800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CC3300"/>
                </a:solidFill>
              </a:rPr>
              <a:t>  + H</a:t>
            </a:r>
            <a:r>
              <a:rPr lang="en-GB" altLang="en-US" sz="1800" baseline="30000">
                <a:solidFill>
                  <a:srgbClr val="CC3300"/>
                </a:solidFill>
              </a:rPr>
              <a:t>+  </a:t>
            </a:r>
            <a:r>
              <a:rPr lang="en-GB" altLang="en-US" sz="1800">
                <a:solidFill>
                  <a:srgbClr val="CC3300"/>
                </a:solidFill>
                <a:sym typeface="Symbol" panose="05050102010706020507" pitchFamily="18" charset="2"/>
              </a:rPr>
              <a:t></a:t>
            </a:r>
            <a:r>
              <a:rPr lang="en-GB" altLang="en-US" sz="1800">
                <a:solidFill>
                  <a:srgbClr val="CC3300"/>
                </a:solidFill>
              </a:rPr>
              <a:t> </a:t>
            </a:r>
            <a:r>
              <a:rPr lang="en-GB" altLang="en-US" sz="1800" b="1">
                <a:solidFill>
                  <a:srgbClr val="CC3300"/>
                </a:solidFill>
              </a:rPr>
              <a:t>D</a:t>
            </a:r>
            <a:r>
              <a:rPr lang="en-GB" altLang="en-US" sz="1800" b="1" baseline="30000">
                <a:solidFill>
                  <a:srgbClr val="CC3300"/>
                </a:solidFill>
              </a:rPr>
              <a:t>+</a:t>
            </a:r>
            <a:r>
              <a:rPr lang="en-GB" altLang="en-US" sz="1800" b="1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CC3300"/>
                </a:solidFill>
              </a:rPr>
              <a:t>   + H</a:t>
            </a:r>
            <a:r>
              <a:rPr lang="en-GB" altLang="en-US" sz="1800" baseline="30000">
                <a:solidFill>
                  <a:srgbClr val="CC3300"/>
                </a:solidFill>
              </a:rPr>
              <a:t>0</a:t>
            </a:r>
            <a:r>
              <a:rPr lang="ru-RU" altLang="en-US" sz="1800">
                <a:solidFill>
                  <a:srgbClr val="CC3300"/>
                </a:solidFill>
              </a:rPr>
              <a:t>                              </a:t>
            </a:r>
            <a:r>
              <a:rPr lang="ru-RU" altLang="en-US" sz="2400">
                <a:solidFill>
                  <a:srgbClr val="CC3300"/>
                </a:solidFill>
              </a:rPr>
              <a:t> </a:t>
            </a:r>
            <a:r>
              <a:rPr lang="en-US" altLang="en-US" sz="2400">
                <a:solidFill>
                  <a:srgbClr val="CC3300"/>
                </a:solidFill>
              </a:rPr>
              <a:t>  </a:t>
            </a:r>
            <a:r>
              <a:rPr lang="ru-RU" altLang="en-US" sz="2400">
                <a:solidFill>
                  <a:srgbClr val="CC3300"/>
                </a:solidFill>
              </a:rPr>
              <a:t> </a:t>
            </a:r>
            <a:r>
              <a:rPr lang="ru-RU" altLang="en-US" sz="2400">
                <a:solidFill>
                  <a:srgbClr val="CC3300"/>
                </a:solidFill>
                <a:sym typeface="Symbol" panose="05050102010706020507" pitchFamily="18" charset="2"/>
              </a:rPr>
              <a:t> ~ 5 10</a:t>
            </a:r>
            <a:r>
              <a:rPr lang="ru-RU" altLang="en-US" sz="2400" baseline="30000">
                <a:solidFill>
                  <a:srgbClr val="CC3300"/>
                </a:solidFill>
                <a:sym typeface="Symbol" panose="05050102010706020507" pitchFamily="18" charset="2"/>
              </a:rPr>
              <a:t>-15</a:t>
            </a:r>
            <a:r>
              <a:rPr lang="ru-RU" altLang="en-US" sz="2400">
                <a:solidFill>
                  <a:srgbClr val="CC3300"/>
                </a:solidFill>
                <a:sym typeface="Symbol" panose="05050102010706020507" pitchFamily="18" charset="2"/>
              </a:rPr>
              <a:t> cm</a:t>
            </a:r>
            <a:r>
              <a:rPr lang="ru-RU" altLang="en-US" sz="2400" baseline="30000">
                <a:solidFill>
                  <a:srgbClr val="CC3300"/>
                </a:solidFill>
                <a:sym typeface="Symbol" panose="05050102010706020507" pitchFamily="18" charset="2"/>
              </a:rPr>
              <a:t>2</a:t>
            </a:r>
            <a:r>
              <a:rPr lang="ru-RU" altLang="en-US" sz="2400" baseline="30000">
                <a:solidFill>
                  <a:srgbClr val="CC3300"/>
                </a:solidFill>
              </a:rPr>
              <a:t>  </a:t>
            </a:r>
            <a:r>
              <a:rPr lang="ru-RU" altLang="en-US" sz="1800">
                <a:solidFill>
                  <a:srgbClr val="CC3300"/>
                </a:solidFill>
              </a:rPr>
              <a:t>    </a:t>
            </a:r>
          </a:p>
          <a:p>
            <a:pPr>
              <a:buFontTx/>
              <a:buNone/>
            </a:pPr>
            <a:r>
              <a:rPr lang="ru-RU" altLang="en-US" sz="1800">
                <a:solidFill>
                  <a:srgbClr val="CC3300"/>
                </a:solidFill>
              </a:rPr>
              <a:t>  </a:t>
            </a:r>
            <a:r>
              <a:rPr lang="ru-RU" altLang="en-US" sz="1800"/>
              <a:t>                                                        </a:t>
            </a:r>
          </a:p>
          <a:p>
            <a:pPr>
              <a:buFontTx/>
              <a:buNone/>
            </a:pPr>
            <a:r>
              <a:rPr lang="en-GB" altLang="en-US" sz="1800"/>
              <a:t>   </a:t>
            </a:r>
            <a:r>
              <a:rPr lang="en-GB" altLang="en-US" sz="1800">
                <a:solidFill>
                  <a:srgbClr val="990099"/>
                </a:solidFill>
              </a:rPr>
              <a:t>H</a:t>
            </a:r>
            <a:r>
              <a:rPr lang="en-GB" altLang="en-US" sz="1800" baseline="30000">
                <a:solidFill>
                  <a:srgbClr val="990099"/>
                </a:solidFill>
              </a:rPr>
              <a:t>0</a:t>
            </a:r>
            <a:r>
              <a:rPr lang="en-GB" altLang="en-US" sz="1800">
                <a:solidFill>
                  <a:srgbClr val="990099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990099"/>
                </a:solidFill>
              </a:rPr>
              <a:t>  + D</a:t>
            </a:r>
            <a:r>
              <a:rPr lang="en-GB" altLang="en-US" sz="1800" baseline="30000">
                <a:solidFill>
                  <a:srgbClr val="990099"/>
                </a:solidFill>
                <a:sym typeface="Symbol" panose="05050102010706020507" pitchFamily="18" charset="2"/>
              </a:rPr>
              <a:t></a:t>
            </a:r>
            <a:r>
              <a:rPr lang="en-GB" altLang="en-US" sz="1800" baseline="30000">
                <a:solidFill>
                  <a:srgbClr val="990099"/>
                </a:solidFill>
              </a:rPr>
              <a:t>  </a:t>
            </a:r>
            <a:r>
              <a:rPr lang="en-GB" altLang="en-US" sz="1800">
                <a:solidFill>
                  <a:srgbClr val="990099"/>
                </a:solidFill>
                <a:sym typeface="Symbol" panose="05050102010706020507" pitchFamily="18" charset="2"/>
              </a:rPr>
              <a:t></a:t>
            </a:r>
            <a:r>
              <a:rPr lang="en-GB" altLang="en-US" sz="1800">
                <a:solidFill>
                  <a:srgbClr val="990099"/>
                </a:solidFill>
              </a:rPr>
              <a:t> </a:t>
            </a:r>
            <a:r>
              <a:rPr lang="en-GB" altLang="en-US" sz="1800" b="1">
                <a:solidFill>
                  <a:srgbClr val="990099"/>
                </a:solidFill>
              </a:rPr>
              <a:t>H</a:t>
            </a:r>
            <a:r>
              <a:rPr lang="en-GB" altLang="en-US" sz="1800" b="1" baseline="30000">
                <a:solidFill>
                  <a:srgbClr val="990099"/>
                </a:solidFill>
                <a:sym typeface="Symbol" panose="05050102010706020507" pitchFamily="18" charset="2"/>
              </a:rPr>
              <a:t></a:t>
            </a:r>
            <a:r>
              <a:rPr lang="en-GB" altLang="en-US" sz="1800" b="1">
                <a:solidFill>
                  <a:srgbClr val="990099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990099"/>
                </a:solidFill>
              </a:rPr>
              <a:t>   + D</a:t>
            </a:r>
            <a:r>
              <a:rPr lang="en-GB" altLang="en-US" sz="1800" baseline="30000">
                <a:solidFill>
                  <a:srgbClr val="990099"/>
                </a:solidFill>
              </a:rPr>
              <a:t> 0 </a:t>
            </a:r>
            <a:r>
              <a:rPr lang="ru-RU" altLang="en-US" sz="1800">
                <a:solidFill>
                  <a:srgbClr val="990099"/>
                </a:solidFill>
              </a:rPr>
              <a:t>                                                        </a:t>
            </a:r>
            <a:r>
              <a:rPr lang="en-GB" altLang="en-US" sz="1800" baseline="30000">
                <a:solidFill>
                  <a:srgbClr val="990099"/>
                </a:solidFill>
              </a:rPr>
              <a:t> </a:t>
            </a:r>
            <a:endParaRPr lang="en-GB" altLang="en-US" sz="1800">
              <a:solidFill>
                <a:srgbClr val="990099"/>
              </a:solidFill>
            </a:endParaRPr>
          </a:p>
          <a:p>
            <a:pPr>
              <a:buFontTx/>
              <a:buNone/>
            </a:pPr>
            <a:r>
              <a:rPr lang="en-GB" altLang="en-US" sz="1800">
                <a:solidFill>
                  <a:srgbClr val="990099"/>
                </a:solidFill>
              </a:rPr>
              <a:t>   D</a:t>
            </a:r>
            <a:r>
              <a:rPr lang="en-GB" altLang="en-US" sz="1800" baseline="30000">
                <a:solidFill>
                  <a:srgbClr val="990099"/>
                </a:solidFill>
              </a:rPr>
              <a:t>0</a:t>
            </a:r>
            <a:r>
              <a:rPr lang="en-GB" altLang="en-US" sz="1800">
                <a:solidFill>
                  <a:srgbClr val="990099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990099"/>
                </a:solidFill>
              </a:rPr>
              <a:t>  + H</a:t>
            </a:r>
            <a:r>
              <a:rPr lang="en-GB" altLang="en-US" sz="1800" baseline="30000">
                <a:solidFill>
                  <a:srgbClr val="990099"/>
                </a:solidFill>
                <a:sym typeface="Symbol" panose="05050102010706020507" pitchFamily="18" charset="2"/>
              </a:rPr>
              <a:t></a:t>
            </a:r>
            <a:r>
              <a:rPr lang="en-GB" altLang="en-US" sz="1800" baseline="30000">
                <a:solidFill>
                  <a:srgbClr val="990099"/>
                </a:solidFill>
              </a:rPr>
              <a:t>  </a:t>
            </a:r>
            <a:r>
              <a:rPr lang="en-GB" altLang="en-US" sz="1800">
                <a:solidFill>
                  <a:srgbClr val="990099"/>
                </a:solidFill>
                <a:sym typeface="Symbol" panose="05050102010706020507" pitchFamily="18" charset="2"/>
              </a:rPr>
              <a:t></a:t>
            </a:r>
            <a:r>
              <a:rPr lang="en-GB" altLang="en-US" sz="1800">
                <a:solidFill>
                  <a:srgbClr val="990099"/>
                </a:solidFill>
              </a:rPr>
              <a:t> </a:t>
            </a:r>
            <a:r>
              <a:rPr lang="en-GB" altLang="en-US" sz="1800" b="1">
                <a:solidFill>
                  <a:srgbClr val="990099"/>
                </a:solidFill>
              </a:rPr>
              <a:t>D</a:t>
            </a:r>
            <a:r>
              <a:rPr lang="en-GB" altLang="en-US" sz="1800" b="1" baseline="30000">
                <a:solidFill>
                  <a:srgbClr val="990099"/>
                </a:solidFill>
                <a:sym typeface="Symbol" panose="05050102010706020507" pitchFamily="18" charset="2"/>
              </a:rPr>
              <a:t></a:t>
            </a:r>
            <a:r>
              <a:rPr lang="en-GB" altLang="en-US" sz="1800" b="1">
                <a:solidFill>
                  <a:srgbClr val="990099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rgbClr val="990099"/>
                </a:solidFill>
              </a:rPr>
              <a:t>   + H</a:t>
            </a:r>
            <a:r>
              <a:rPr lang="en-GB" altLang="en-US" sz="1800" baseline="30000">
                <a:solidFill>
                  <a:srgbClr val="990099"/>
                </a:solidFill>
              </a:rPr>
              <a:t> 0</a:t>
            </a:r>
            <a:r>
              <a:rPr lang="ru-RU" altLang="en-US" sz="1800" baseline="30000">
                <a:solidFill>
                  <a:srgbClr val="990099"/>
                </a:solidFill>
              </a:rPr>
              <a:t>                                               </a:t>
            </a:r>
            <a:r>
              <a:rPr lang="en-US" altLang="en-US" sz="1800" baseline="30000">
                <a:solidFill>
                  <a:srgbClr val="990099"/>
                </a:solidFill>
              </a:rPr>
              <a:t>  </a:t>
            </a:r>
            <a:r>
              <a:rPr lang="ru-RU" altLang="en-US" sz="2400">
                <a:solidFill>
                  <a:srgbClr val="CC3300"/>
                </a:solidFill>
                <a:sym typeface="Symbol" panose="05050102010706020507" pitchFamily="18" charset="2"/>
              </a:rPr>
              <a:t> ~ </a:t>
            </a:r>
            <a:r>
              <a:rPr lang="en-US" altLang="en-US" sz="2400">
                <a:solidFill>
                  <a:srgbClr val="CC3300"/>
                </a:solidFill>
                <a:sym typeface="Symbol" panose="05050102010706020507" pitchFamily="18" charset="2"/>
              </a:rPr>
              <a:t>   </a:t>
            </a:r>
            <a:r>
              <a:rPr lang="ru-RU" altLang="en-US" sz="2400">
                <a:solidFill>
                  <a:srgbClr val="CC3300"/>
                </a:solidFill>
                <a:sym typeface="Symbol" panose="05050102010706020507" pitchFamily="18" charset="2"/>
              </a:rPr>
              <a:t>10</a:t>
            </a:r>
            <a:r>
              <a:rPr lang="ru-RU" altLang="en-US" sz="2400" baseline="30000">
                <a:solidFill>
                  <a:srgbClr val="CC3300"/>
                </a:solidFill>
                <a:sym typeface="Symbol" panose="05050102010706020507" pitchFamily="18" charset="2"/>
              </a:rPr>
              <a:t>-14</a:t>
            </a:r>
            <a:r>
              <a:rPr lang="ru-RU" altLang="en-US" sz="2400">
                <a:solidFill>
                  <a:srgbClr val="CC3300"/>
                </a:solidFill>
                <a:sym typeface="Symbol" panose="05050102010706020507" pitchFamily="18" charset="2"/>
              </a:rPr>
              <a:t> cm</a:t>
            </a:r>
            <a:r>
              <a:rPr lang="ru-RU" altLang="en-US" sz="2400" baseline="30000">
                <a:solidFill>
                  <a:srgbClr val="CC3300"/>
                </a:solidFill>
                <a:sym typeface="Symbol" panose="05050102010706020507" pitchFamily="18" charset="2"/>
              </a:rPr>
              <a:t>2</a:t>
            </a:r>
            <a:r>
              <a:rPr lang="ru-RU" altLang="en-US" sz="1800">
                <a:solidFill>
                  <a:srgbClr val="990099"/>
                </a:solidFill>
              </a:rPr>
              <a:t> </a:t>
            </a:r>
          </a:p>
          <a:p>
            <a:pPr>
              <a:buFontTx/>
              <a:buNone/>
            </a:pPr>
            <a:r>
              <a:rPr lang="ru-RU" altLang="en-US" sz="1800">
                <a:solidFill>
                  <a:srgbClr val="990099"/>
                </a:solidFill>
              </a:rPr>
              <a:t>   </a:t>
            </a:r>
            <a:r>
              <a:rPr lang="ru-RU" altLang="en-US" sz="1800"/>
              <a:t>                                                        </a:t>
            </a:r>
          </a:p>
          <a:p>
            <a:pPr>
              <a:buFontTx/>
              <a:buNone/>
            </a:pPr>
            <a:r>
              <a:rPr lang="en-GB" altLang="en-US" sz="1800"/>
              <a:t> </a:t>
            </a:r>
            <a:r>
              <a:rPr lang="en-GB" altLang="en-US" sz="1800">
                <a:solidFill>
                  <a:schemeClr val="accent2"/>
                </a:solidFill>
              </a:rPr>
              <a:t>   </a:t>
            </a:r>
            <a:r>
              <a:rPr lang="en-GB" altLang="en-US" sz="1800" baseline="30000">
                <a:solidFill>
                  <a:schemeClr val="accent2"/>
                </a:solidFill>
              </a:rPr>
              <a:t>3</a:t>
            </a:r>
            <a:r>
              <a:rPr lang="en-GB" altLang="en-US" sz="1800">
                <a:solidFill>
                  <a:schemeClr val="accent2"/>
                </a:solidFill>
              </a:rPr>
              <a:t>He</a:t>
            </a:r>
            <a:r>
              <a:rPr lang="en-GB" altLang="en-US" sz="1800" baseline="30000">
                <a:solidFill>
                  <a:schemeClr val="accent2"/>
                </a:solidFill>
              </a:rPr>
              <a:t>0</a:t>
            </a:r>
            <a:r>
              <a:rPr lang="ru-RU" altLang="en-US" sz="1800">
                <a:solidFill>
                  <a:schemeClr val="accent2"/>
                </a:solidFill>
              </a:rPr>
              <a:t> </a:t>
            </a:r>
            <a:r>
              <a:rPr lang="en-GB" altLang="en-US" sz="1800">
                <a:solidFill>
                  <a:schemeClr val="accent2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chemeClr val="accent2"/>
                </a:solidFill>
              </a:rPr>
              <a:t>  + </a:t>
            </a:r>
            <a:r>
              <a:rPr lang="en-GB" altLang="en-US" sz="1800" baseline="30000">
                <a:solidFill>
                  <a:schemeClr val="accent2"/>
                </a:solidFill>
              </a:rPr>
              <a:t>4</a:t>
            </a:r>
            <a:r>
              <a:rPr lang="en-GB" altLang="en-US" sz="1800">
                <a:solidFill>
                  <a:schemeClr val="accent2"/>
                </a:solidFill>
              </a:rPr>
              <a:t>He</a:t>
            </a:r>
            <a:r>
              <a:rPr lang="en-GB" altLang="en-US" sz="1800" baseline="30000">
                <a:solidFill>
                  <a:schemeClr val="accent2"/>
                </a:solidFill>
              </a:rPr>
              <a:t>++</a:t>
            </a:r>
            <a:r>
              <a:rPr lang="ru-RU" altLang="en-US" sz="1800">
                <a:solidFill>
                  <a:schemeClr val="accent2"/>
                </a:solidFill>
              </a:rPr>
              <a:t> </a:t>
            </a:r>
            <a:r>
              <a:rPr lang="en-GB" altLang="en-US" sz="1800" baseline="30000">
                <a:solidFill>
                  <a:schemeClr val="accent2"/>
                </a:solidFill>
              </a:rPr>
              <a:t>  </a:t>
            </a:r>
            <a:r>
              <a:rPr lang="en-GB" altLang="en-US" sz="1800">
                <a:solidFill>
                  <a:schemeClr val="accent2"/>
                </a:solidFill>
                <a:sym typeface="Symbol" panose="05050102010706020507" pitchFamily="18" charset="2"/>
              </a:rPr>
              <a:t></a:t>
            </a:r>
            <a:r>
              <a:rPr lang="en-GB" altLang="en-US" sz="1800">
                <a:solidFill>
                  <a:schemeClr val="accent2"/>
                </a:solidFill>
              </a:rPr>
              <a:t> </a:t>
            </a:r>
            <a:r>
              <a:rPr lang="en-GB" altLang="en-US" sz="1800" b="1" baseline="30000">
                <a:solidFill>
                  <a:schemeClr val="accent2"/>
                </a:solidFill>
              </a:rPr>
              <a:t>3</a:t>
            </a:r>
            <a:r>
              <a:rPr lang="en-GB" altLang="en-US" sz="1800" b="1">
                <a:solidFill>
                  <a:schemeClr val="accent2"/>
                </a:solidFill>
              </a:rPr>
              <a:t>He</a:t>
            </a:r>
            <a:r>
              <a:rPr lang="en-GB" altLang="en-US" sz="1800" b="1" baseline="30000">
                <a:solidFill>
                  <a:schemeClr val="accent2"/>
                </a:solidFill>
              </a:rPr>
              <a:t>++</a:t>
            </a:r>
            <a:r>
              <a:rPr lang="ru-RU" altLang="en-US" sz="1800" b="1">
                <a:solidFill>
                  <a:schemeClr val="accent2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1800">
                <a:solidFill>
                  <a:schemeClr val="accent2"/>
                </a:solidFill>
              </a:rPr>
              <a:t>   + </a:t>
            </a:r>
            <a:r>
              <a:rPr lang="en-GB" altLang="en-US" sz="1800" baseline="30000">
                <a:solidFill>
                  <a:schemeClr val="accent2"/>
                </a:solidFill>
              </a:rPr>
              <a:t>4</a:t>
            </a:r>
            <a:r>
              <a:rPr lang="en-GB" altLang="en-US" sz="1800">
                <a:solidFill>
                  <a:schemeClr val="accent2"/>
                </a:solidFill>
              </a:rPr>
              <a:t>He</a:t>
            </a:r>
            <a:r>
              <a:rPr lang="en-GB" altLang="en-US" sz="1800" baseline="30000">
                <a:solidFill>
                  <a:schemeClr val="accent2"/>
                </a:solidFill>
              </a:rPr>
              <a:t> 0</a:t>
            </a:r>
            <a:r>
              <a:rPr lang="ru-RU" altLang="en-US" sz="1800">
                <a:solidFill>
                  <a:schemeClr val="accent2"/>
                </a:solidFill>
              </a:rPr>
              <a:t>              </a:t>
            </a:r>
            <a:r>
              <a:rPr lang="ru-RU" altLang="en-US" sz="2400">
                <a:solidFill>
                  <a:srgbClr val="CC3300"/>
                </a:solidFill>
                <a:sym typeface="Symbol" panose="05050102010706020507" pitchFamily="18" charset="2"/>
              </a:rPr>
              <a:t> ~ 510</a:t>
            </a:r>
            <a:r>
              <a:rPr lang="ru-RU" altLang="en-US" sz="2400" baseline="30000">
                <a:solidFill>
                  <a:srgbClr val="CC3300"/>
                </a:solidFill>
                <a:sym typeface="Symbol" panose="05050102010706020507" pitchFamily="18" charset="2"/>
              </a:rPr>
              <a:t>-16</a:t>
            </a:r>
            <a:r>
              <a:rPr lang="ru-RU" altLang="en-US" sz="2400">
                <a:solidFill>
                  <a:srgbClr val="CC3300"/>
                </a:solidFill>
                <a:sym typeface="Symbol" panose="05050102010706020507" pitchFamily="18" charset="2"/>
              </a:rPr>
              <a:t> cm</a:t>
            </a:r>
            <a:r>
              <a:rPr lang="ru-RU" altLang="en-US" sz="2400" baseline="30000">
                <a:solidFill>
                  <a:srgbClr val="CC3300"/>
                </a:solidFill>
                <a:sym typeface="Symbol" panose="05050102010706020507" pitchFamily="18" charset="2"/>
              </a:rPr>
              <a:t>2</a:t>
            </a:r>
            <a:r>
              <a:rPr lang="ru-RU" altLang="en-US" sz="1800">
                <a:solidFill>
                  <a:srgbClr val="990099"/>
                </a:solidFill>
              </a:rPr>
              <a:t> </a:t>
            </a:r>
            <a:endParaRPr lang="en-GB" altLang="en-US" sz="1800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ED21BDF1-C35A-40AB-ACF6-F306A52D7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67200"/>
            <a:ext cx="8229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000">
                <a:solidFill>
                  <a:srgbClr val="000066"/>
                </a:solidFill>
              </a:rPr>
              <a:t>In order to produce polarized negative hydrogen ions it was necessary to have  deuterium plasma consisting mainly from D</a:t>
            </a:r>
            <a:r>
              <a:rPr lang="en-GB" altLang="en-US" sz="2000" baseline="30000">
                <a:solidFill>
                  <a:srgbClr val="000066"/>
                </a:solidFill>
              </a:rPr>
              <a:t>+ </a:t>
            </a:r>
            <a:r>
              <a:rPr lang="en-GB" altLang="en-US" sz="2000">
                <a:solidFill>
                  <a:srgbClr val="000066"/>
                </a:solidFill>
              </a:rPr>
              <a:t>and D</a:t>
            </a:r>
            <a:r>
              <a:rPr lang="en-GB" altLang="en-US" sz="2000" baseline="30000">
                <a:solidFill>
                  <a:srgbClr val="000066"/>
                </a:solidFill>
              </a:rPr>
              <a:t>- </a:t>
            </a:r>
            <a:r>
              <a:rPr lang="en-GB" altLang="en-US" sz="2000">
                <a:solidFill>
                  <a:srgbClr val="000066"/>
                </a:solidFill>
              </a:rPr>
              <a:t>ions because slow polarized H</a:t>
            </a:r>
            <a:r>
              <a:rPr lang="en-GB" altLang="en-US" sz="2000" baseline="30000">
                <a:solidFill>
                  <a:srgbClr val="000066"/>
                </a:solidFill>
              </a:rPr>
              <a:t>- </a:t>
            </a:r>
            <a:r>
              <a:rPr lang="en-GB" altLang="en-US" sz="2000">
                <a:solidFill>
                  <a:srgbClr val="000066"/>
                </a:solidFill>
              </a:rPr>
              <a:t>ions can be easily destroyed in collisions with plasma electrons  </a:t>
            </a:r>
          </a:p>
          <a:p>
            <a:pPr>
              <a:lnSpc>
                <a:spcPct val="90000"/>
              </a:lnSpc>
            </a:pPr>
            <a:endParaRPr lang="en-GB" altLang="en-US" sz="2000">
              <a:solidFill>
                <a:srgbClr val="000066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000">
                <a:solidFill>
                  <a:srgbClr val="000066"/>
                </a:solidFill>
              </a:rPr>
              <a:t>Plasma injector producing deuterium plasma enriched by D</a:t>
            </a:r>
            <a:r>
              <a:rPr lang="en-GB" altLang="en-US" sz="2000" baseline="30000">
                <a:solidFill>
                  <a:srgbClr val="000066"/>
                </a:solidFill>
              </a:rPr>
              <a:t>- </a:t>
            </a:r>
            <a:r>
              <a:rPr lang="en-GB" altLang="en-US" sz="2000">
                <a:solidFill>
                  <a:srgbClr val="000066"/>
                </a:solidFill>
              </a:rPr>
              <a:t>ions with surface-plasma converter has been developed at INR.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123">
            <a:extLst>
              <a:ext uri="{FF2B5EF4-FFF2-40B4-BE49-F238E27FC236}">
                <a16:creationId xmlns:a16="http://schemas.microsoft.com/office/drawing/2014/main" id="{81AB8FF4-6AF2-41C9-810F-A043367E4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"/>
            <a:ext cx="789305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</a:rPr>
              <a:t>Polarized source of H-/D- and H+/D+ ions  with nearly resonant charge-exchange plasma ionizer. INR Moscow</a:t>
            </a:r>
          </a:p>
        </p:txBody>
      </p:sp>
      <p:pic>
        <p:nvPicPr>
          <p:cNvPr id="28675" name="Picture 5125">
            <a:extLst>
              <a:ext uri="{FF2B5EF4-FFF2-40B4-BE49-F238E27FC236}">
                <a16:creationId xmlns:a16="http://schemas.microsoft.com/office/drawing/2014/main" id="{AED8937C-263D-4EEC-869B-338A6B01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4008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61286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 descr="General scheme of the Pol">
            <a:extLst>
              <a:ext uri="{FF2B5EF4-FFF2-40B4-BE49-F238E27FC236}">
                <a16:creationId xmlns:a16="http://schemas.microsoft.com/office/drawing/2014/main" id="{F6797C95-FC56-46EC-BB67-E1A844D1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896302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027">
            <a:extLst>
              <a:ext uri="{FF2B5EF4-FFF2-40B4-BE49-F238E27FC236}">
                <a16:creationId xmlns:a16="http://schemas.microsoft.com/office/drawing/2014/main" id="{9F169445-E34E-47EB-B160-076EE6A5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"/>
            <a:ext cx="76422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00"/>
                </a:solidFill>
                <a:latin typeface="Tahoma" panose="020B0604030504040204" pitchFamily="34" charset="0"/>
              </a:rPr>
              <a:t>Plasma generator for resonant charge-exchange ionizer</a:t>
            </a:r>
          </a:p>
        </p:txBody>
      </p:sp>
      <p:sp>
        <p:nvSpPr>
          <p:cNvPr id="30724" name="Rectangle 1028">
            <a:extLst>
              <a:ext uri="{FF2B5EF4-FFF2-40B4-BE49-F238E27FC236}">
                <a16:creationId xmlns:a16="http://schemas.microsoft.com/office/drawing/2014/main" id="{2F510AA3-3003-45FD-955D-135EA0BF1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181600"/>
            <a:ext cx="82296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In order to produce polarized negative hydrogen ions it was necessary to have  deuterium plasma consisting mainly from D</a:t>
            </a:r>
            <a:r>
              <a:rPr lang="en-GB" altLang="en-US" sz="1600" baseline="30000">
                <a:solidFill>
                  <a:srgbClr val="000066"/>
                </a:solidFill>
                <a:latin typeface="Tahoma" panose="020B0604030504040204" pitchFamily="34" charset="0"/>
              </a:rPr>
              <a:t>+ </a:t>
            </a:r>
            <a:r>
              <a:rPr lang="en-GB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and D</a:t>
            </a:r>
            <a:r>
              <a:rPr lang="en-GB" altLang="en-US" sz="1600" baseline="30000">
                <a:solidFill>
                  <a:srgbClr val="000066"/>
                </a:solidFill>
                <a:latin typeface="Tahoma" panose="020B0604030504040204" pitchFamily="34" charset="0"/>
              </a:rPr>
              <a:t>- </a:t>
            </a:r>
            <a:r>
              <a:rPr lang="en-GB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ions because slow polarized H</a:t>
            </a:r>
            <a:r>
              <a:rPr lang="en-GB" altLang="en-US" sz="1600" baseline="30000">
                <a:solidFill>
                  <a:srgbClr val="000066"/>
                </a:solidFill>
                <a:latin typeface="Tahoma" panose="020B0604030504040204" pitchFamily="34" charset="0"/>
              </a:rPr>
              <a:t>- </a:t>
            </a:r>
            <a:r>
              <a:rPr lang="en-GB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ions can be easily destroyed in collisions with plasma electrons.  </a:t>
            </a:r>
          </a:p>
          <a:p>
            <a:pPr>
              <a:lnSpc>
                <a:spcPct val="90000"/>
              </a:lnSpc>
            </a:pPr>
            <a:endParaRPr lang="en-GB" altLang="en-US" sz="160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Plasma injector producing deuterium plasma enriched by D</a:t>
            </a:r>
            <a:r>
              <a:rPr lang="en-GB" altLang="en-US" sz="1600" baseline="30000">
                <a:solidFill>
                  <a:srgbClr val="000066"/>
                </a:solidFill>
                <a:latin typeface="Tahoma" panose="020B0604030504040204" pitchFamily="34" charset="0"/>
              </a:rPr>
              <a:t>- </a:t>
            </a:r>
            <a:r>
              <a:rPr lang="en-GB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ions with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      surface-plasma converter has been developed at INR.</a:t>
            </a:r>
          </a:p>
        </p:txBody>
      </p:sp>
      <p:sp>
        <p:nvSpPr>
          <p:cNvPr id="30725" name="Text Box 1029">
            <a:extLst>
              <a:ext uri="{FF2B5EF4-FFF2-40B4-BE49-F238E27FC236}">
                <a16:creationId xmlns:a16="http://schemas.microsoft.com/office/drawing/2014/main" id="{0E8BB37D-31F6-401C-B3BA-4228F6400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9699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D</a:t>
            </a:r>
            <a:r>
              <a:rPr lang="en-US" altLang="en-US" sz="1600" baseline="30000">
                <a:solidFill>
                  <a:srgbClr val="000066"/>
                </a:solidFill>
                <a:latin typeface="Tahoma" panose="020B0604030504040204" pitchFamily="34" charset="0"/>
              </a:rPr>
              <a:t>+</a:t>
            </a:r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, D</a:t>
            </a:r>
            <a:r>
              <a:rPr lang="en-US" altLang="en-US" sz="1600" baseline="30000">
                <a:solidFill>
                  <a:srgbClr val="000066"/>
                </a:solidFill>
                <a:latin typeface="Tahoma" panose="020B0604030504040204" pitchFamily="34" charset="0"/>
              </a:rPr>
              <a:t>-</a:t>
            </a:r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, 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46940A1-F8E7-46F2-BF05-BB5BEB2C2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868362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2000" b="0" dirty="0">
                <a:solidFill>
                  <a:srgbClr val="990000"/>
                </a:solidFill>
                <a:latin typeface="Comic Sans MS" panose="030F0702030302020204" pitchFamily="66" charset="0"/>
              </a:rPr>
              <a:t>Oscillograms of polarized H</a:t>
            </a:r>
            <a:r>
              <a:rPr lang="en-GB" altLang="en-US" sz="2000" b="0" baseline="30000" dirty="0">
                <a:solidFill>
                  <a:srgbClr val="990000"/>
                </a:solidFill>
                <a:latin typeface="Comic Sans MS" panose="030F0702030302020204" pitchFamily="66" charset="0"/>
              </a:rPr>
              <a:t>- </a:t>
            </a:r>
            <a:r>
              <a:rPr lang="en-GB" altLang="en-US" sz="2000" b="0" dirty="0">
                <a:solidFill>
                  <a:srgbClr val="990000"/>
                </a:solidFill>
                <a:latin typeface="Comic Sans MS" panose="030F0702030302020204" pitchFamily="66" charset="0"/>
              </a:rPr>
              <a:t>ion current</a:t>
            </a:r>
            <a:r>
              <a:rPr lang="en-GB" altLang="en-US" sz="2000" b="0" baseline="30000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b="0" dirty="0">
                <a:solidFill>
                  <a:srgbClr val="990000"/>
                </a:solidFill>
                <a:latin typeface="Comic Sans MS" panose="030F0702030302020204" pitchFamily="66" charset="0"/>
              </a:rPr>
              <a:t>(vertical scale-1mA/div) and unpolarized D</a:t>
            </a:r>
            <a:r>
              <a:rPr lang="en-GB" altLang="en-US" sz="2000" b="0" baseline="30000" dirty="0">
                <a:solidFill>
                  <a:srgbClr val="990000"/>
                </a:solidFill>
                <a:latin typeface="Comic Sans MS" panose="030F0702030302020204" pitchFamily="66" charset="0"/>
              </a:rPr>
              <a:t>- </a:t>
            </a:r>
            <a:r>
              <a:rPr lang="en-GB" altLang="en-US" sz="2000" b="0" dirty="0">
                <a:solidFill>
                  <a:srgbClr val="990000"/>
                </a:solidFill>
                <a:latin typeface="Comic Sans MS" panose="030F0702030302020204" pitchFamily="66" charset="0"/>
              </a:rPr>
              <a:t>ion current</a:t>
            </a:r>
            <a:r>
              <a:rPr lang="en-GB" altLang="en-US" sz="2000" b="0" baseline="30000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b="0" dirty="0">
                <a:solidFill>
                  <a:srgbClr val="990000"/>
                </a:solidFill>
                <a:latin typeface="Comic Sans MS" panose="030F0702030302020204" pitchFamily="66" charset="0"/>
              </a:rPr>
              <a:t>(10mA/div)</a:t>
            </a:r>
          </a:p>
        </p:txBody>
      </p:sp>
      <p:pic>
        <p:nvPicPr>
          <p:cNvPr id="32771" name="Picture 3" descr="4mAH-_61mAD-_0,15mAfonH-_2_19jan2007">
            <a:extLst>
              <a:ext uri="{FF2B5EF4-FFF2-40B4-BE49-F238E27FC236}">
                <a16:creationId xmlns:a16="http://schemas.microsoft.com/office/drawing/2014/main" id="{3079904A-847A-4829-963D-1DE09C60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9804B71D-B975-441D-BAC4-4B3BE89E1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800600"/>
            <a:ext cx="60198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</a:rPr>
              <a:t>Peak H</a:t>
            </a:r>
            <a:r>
              <a:rPr lang="en-GB" altLang="en-US" sz="1600" baseline="30000" dirty="0">
                <a:solidFill>
                  <a:srgbClr val="6600CC"/>
                </a:solidFill>
                <a:latin typeface="Tahoma" panose="020B0604030504040204" pitchFamily="34" charset="0"/>
              </a:rPr>
              <a:t>-</a:t>
            </a:r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</a:rPr>
              <a:t> ion current                                      4 mA,</a:t>
            </a:r>
          </a:p>
          <a:p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</a:rPr>
              <a:t>                                                               (3 mA-200us)</a:t>
            </a:r>
          </a:p>
          <a:p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</a:rPr>
              <a:t>Polarization                                                 85-90%</a:t>
            </a:r>
            <a:endParaRPr lang="en-GB" altLang="en-US" sz="1600" dirty="0">
              <a:solidFill>
                <a:srgbClr val="6600CC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Normalized emittance                              2  mm </a:t>
            </a:r>
            <a:r>
              <a:rPr lang="en-GB" altLang="en-US" sz="1600" dirty="0" err="1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mrad</a:t>
            </a:r>
            <a:endParaRPr lang="en-GB" altLang="en-US" sz="1600" dirty="0">
              <a:solidFill>
                <a:srgbClr val="6600CC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Unpolarized D</a:t>
            </a:r>
            <a:r>
              <a:rPr lang="en-GB" altLang="en-US" sz="1600" baseline="300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-</a:t>
            </a:r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ion current                   60 mA (~20 mA/cm</a:t>
            </a:r>
            <a:r>
              <a:rPr lang="en-GB" altLang="en-US" sz="1600" baseline="300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) </a:t>
            </a:r>
          </a:p>
          <a:p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Pulse duration (FWHM)                                170 s</a:t>
            </a:r>
          </a:p>
          <a:p>
            <a:r>
              <a:rPr lang="en-GB" altLang="en-US" sz="1600" dirty="0">
                <a:solidFill>
                  <a:srgbClr val="6600CC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Rep. rate                                                       5 Hz</a:t>
            </a:r>
            <a:endParaRPr lang="en-GB" altLang="en-US" sz="1600" dirty="0">
              <a:solidFill>
                <a:srgbClr val="6600CC"/>
              </a:solidFill>
              <a:latin typeface="Tahoma" panose="020B0604030504040204" pitchFamily="34" charset="0"/>
            </a:endParaRPr>
          </a:p>
        </p:txBody>
      </p:sp>
      <p:sp>
        <p:nvSpPr>
          <p:cNvPr id="32773" name="Text Box 6">
            <a:extLst>
              <a:ext uri="{FF2B5EF4-FFF2-40B4-BE49-F238E27FC236}">
                <a16:creationId xmlns:a16="http://schemas.microsoft.com/office/drawing/2014/main" id="{B1F7A74E-8F8F-409C-B46B-E2650325C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733800"/>
            <a:ext cx="36099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66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Unpolarized D</a:t>
            </a:r>
            <a:r>
              <a:rPr lang="en-GB" altLang="en-US" sz="1800" baseline="30000">
                <a:solidFill>
                  <a:srgbClr val="000066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-</a:t>
            </a:r>
            <a:r>
              <a:rPr lang="en-GB" altLang="en-US" sz="1800">
                <a:solidFill>
                  <a:srgbClr val="000066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ion current, 60 mA</a:t>
            </a:r>
            <a:endParaRPr lang="en-US" altLang="en-US" sz="1800">
              <a:solidFill>
                <a:srgbClr val="000066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2774" name="Line 7">
            <a:extLst>
              <a:ext uri="{FF2B5EF4-FFF2-40B4-BE49-F238E27FC236}">
                <a16:creationId xmlns:a16="http://schemas.microsoft.com/office/drawing/2014/main" id="{B279AB63-E88D-4293-868D-389AC6A870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7000" y="3886200"/>
            <a:ext cx="2057400" cy="762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81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6">
            <a:extLst>
              <a:ext uri="{FF2B5EF4-FFF2-40B4-BE49-F238E27FC236}">
                <a16:creationId xmlns:a16="http://schemas.microsoft.com/office/drawing/2014/main" id="{F08D930A-91FE-4769-81E8-DBAA2103C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34947D-D7DC-47F1-8751-EF4229FE6D86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5BB58832-A938-436F-8370-177928BB50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800">
                <a:solidFill>
                  <a:srgbClr val="990000"/>
                </a:solidFill>
              </a:rPr>
              <a:t>COSY/Julich polarized H-/D- ion source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7AFDF1E-5123-4091-A18D-516A01E8C6D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152400" y="1981200"/>
            <a:ext cx="3657600" cy="4114800"/>
          </a:xfrm>
          <a:solidFill>
            <a:srgbClr val="CCFFFF"/>
          </a:solidFill>
        </p:spPr>
        <p:txBody>
          <a:bodyPr/>
          <a:lstStyle/>
          <a:p>
            <a:r>
              <a:rPr lang="en-GB" altLang="en-US" sz="2000">
                <a:solidFill>
                  <a:srgbClr val="CC3300"/>
                </a:solidFill>
              </a:rPr>
              <a:t>H</a:t>
            </a:r>
            <a:r>
              <a:rPr lang="en-GB" altLang="en-US" sz="2000" baseline="30000">
                <a:solidFill>
                  <a:srgbClr val="CC3300"/>
                </a:solidFill>
              </a:rPr>
              <a:t>0</a:t>
            </a:r>
            <a:r>
              <a:rPr lang="en-GB" altLang="en-US" sz="2000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2000">
                <a:solidFill>
                  <a:srgbClr val="CC3300"/>
                </a:solidFill>
              </a:rPr>
              <a:t>  + Cs</a:t>
            </a:r>
            <a:r>
              <a:rPr lang="en-GB" altLang="en-US" sz="2000" baseline="30000">
                <a:solidFill>
                  <a:srgbClr val="CC3300"/>
                </a:solidFill>
              </a:rPr>
              <a:t>0  </a:t>
            </a:r>
            <a:r>
              <a:rPr lang="en-GB" altLang="en-US" sz="2000">
                <a:solidFill>
                  <a:srgbClr val="CC3300"/>
                </a:solidFill>
                <a:sym typeface="Symbol" panose="05050102010706020507" pitchFamily="18" charset="2"/>
              </a:rPr>
              <a:t></a:t>
            </a:r>
            <a:r>
              <a:rPr lang="en-GB" altLang="en-US" sz="2000">
                <a:solidFill>
                  <a:srgbClr val="CC3300"/>
                </a:solidFill>
              </a:rPr>
              <a:t> </a:t>
            </a:r>
            <a:r>
              <a:rPr lang="en-GB" altLang="en-US" sz="2000" b="1">
                <a:solidFill>
                  <a:srgbClr val="CC3300"/>
                </a:solidFill>
              </a:rPr>
              <a:t>H</a:t>
            </a:r>
            <a:r>
              <a:rPr lang="en-GB" altLang="en-US" sz="2000" b="1" baseline="30000">
                <a:solidFill>
                  <a:srgbClr val="CC3300"/>
                </a:solidFill>
              </a:rPr>
              <a:t>-</a:t>
            </a:r>
            <a:r>
              <a:rPr lang="en-GB" altLang="en-US" sz="2000" b="1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2000">
                <a:solidFill>
                  <a:srgbClr val="CC3300"/>
                </a:solidFill>
              </a:rPr>
              <a:t>   + Cs</a:t>
            </a:r>
            <a:r>
              <a:rPr lang="en-GB" altLang="en-US" sz="2000" baseline="30000">
                <a:solidFill>
                  <a:srgbClr val="CC3300"/>
                </a:solidFill>
              </a:rPr>
              <a:t> +</a:t>
            </a:r>
            <a:endParaRPr lang="en-US" altLang="en-US" sz="2000"/>
          </a:p>
          <a:p>
            <a:r>
              <a:rPr lang="en-GB" altLang="en-US" sz="2000">
                <a:solidFill>
                  <a:srgbClr val="CC3300"/>
                </a:solidFill>
              </a:rPr>
              <a:t>D</a:t>
            </a:r>
            <a:r>
              <a:rPr lang="en-GB" altLang="en-US" sz="2000" baseline="30000">
                <a:solidFill>
                  <a:srgbClr val="CC3300"/>
                </a:solidFill>
              </a:rPr>
              <a:t>0</a:t>
            </a:r>
            <a:r>
              <a:rPr lang="en-GB" altLang="en-US" sz="2000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2000">
                <a:solidFill>
                  <a:srgbClr val="CC3300"/>
                </a:solidFill>
              </a:rPr>
              <a:t>  + Cs</a:t>
            </a:r>
            <a:r>
              <a:rPr lang="en-GB" altLang="en-US" sz="2000" baseline="30000">
                <a:solidFill>
                  <a:srgbClr val="CC3300"/>
                </a:solidFill>
              </a:rPr>
              <a:t>0  </a:t>
            </a:r>
            <a:r>
              <a:rPr lang="en-GB" altLang="en-US" sz="2000">
                <a:solidFill>
                  <a:srgbClr val="CC3300"/>
                </a:solidFill>
                <a:sym typeface="Symbol" panose="05050102010706020507" pitchFamily="18" charset="2"/>
              </a:rPr>
              <a:t></a:t>
            </a:r>
            <a:r>
              <a:rPr lang="en-GB" altLang="en-US" sz="2000">
                <a:solidFill>
                  <a:srgbClr val="CC3300"/>
                </a:solidFill>
              </a:rPr>
              <a:t> </a:t>
            </a:r>
            <a:r>
              <a:rPr lang="en-GB" altLang="en-US" sz="2000" b="1">
                <a:solidFill>
                  <a:srgbClr val="CC3300"/>
                </a:solidFill>
              </a:rPr>
              <a:t>D</a:t>
            </a:r>
            <a:r>
              <a:rPr lang="en-GB" altLang="en-US" sz="2000" b="1" baseline="30000">
                <a:solidFill>
                  <a:srgbClr val="CC3300"/>
                </a:solidFill>
              </a:rPr>
              <a:t>-</a:t>
            </a:r>
            <a:r>
              <a:rPr lang="en-GB" altLang="en-US" sz="2000" b="1">
                <a:solidFill>
                  <a:srgbClr val="CC3300"/>
                </a:solidFill>
                <a:sym typeface="Symbol" panose="05050102010706020507" pitchFamily="18" charset="2"/>
              </a:rPr>
              <a:t></a:t>
            </a:r>
            <a:r>
              <a:rPr lang="en-GB" altLang="en-US" sz="2000">
                <a:solidFill>
                  <a:srgbClr val="CC3300"/>
                </a:solidFill>
              </a:rPr>
              <a:t>   + Cs</a:t>
            </a:r>
            <a:r>
              <a:rPr lang="en-GB" altLang="en-US" sz="2000" baseline="30000">
                <a:solidFill>
                  <a:srgbClr val="CC3300"/>
                </a:solidFill>
              </a:rPr>
              <a:t> +</a:t>
            </a:r>
            <a:endParaRPr lang="en-US" altLang="en-US" sz="2000"/>
          </a:p>
          <a:p>
            <a:r>
              <a:rPr lang="en-US" altLang="en-US" sz="2000"/>
              <a:t>Polarized beam current</a:t>
            </a:r>
          </a:p>
          <a:p>
            <a:r>
              <a:rPr lang="en-US" altLang="en-US" sz="2000"/>
              <a:t>up to </a:t>
            </a:r>
            <a:r>
              <a:rPr lang="en-US" altLang="en-US" sz="2000">
                <a:solidFill>
                  <a:srgbClr val="000066"/>
                </a:solidFill>
              </a:rPr>
              <a:t>50 </a:t>
            </a:r>
            <a:r>
              <a:rPr lang="en-US" altLang="en-US" sz="2000">
                <a:solidFill>
                  <a:srgbClr val="000066"/>
                </a:solidFill>
                <a:sym typeface="Symbol" panose="05050102010706020507" pitchFamily="18" charset="2"/>
              </a:rPr>
              <a:t>A</a:t>
            </a:r>
          </a:p>
          <a:p>
            <a:r>
              <a:rPr lang="en-US" altLang="en-US" sz="2000">
                <a:sym typeface="Symbol" panose="05050102010706020507" pitchFamily="18" charset="2"/>
              </a:rPr>
              <a:t>Pulse duration  is </a:t>
            </a:r>
            <a:r>
              <a:rPr lang="en-US" altLang="en-US" sz="2000">
                <a:solidFill>
                  <a:srgbClr val="FF0000"/>
                </a:solidFill>
                <a:sym typeface="Symbol" panose="05050102010706020507" pitchFamily="18" charset="2"/>
              </a:rPr>
              <a:t>10 ms</a:t>
            </a:r>
            <a:r>
              <a:rPr lang="en-US" altLang="en-US" sz="2000">
                <a:sym typeface="Symbol" panose="05050102010706020507" pitchFamily="18" charset="2"/>
              </a:rPr>
              <a:t> (injector - cyclotron)</a:t>
            </a:r>
          </a:p>
          <a:p>
            <a:r>
              <a:rPr lang="en-US" altLang="en-US" sz="2000">
                <a:sym typeface="Symbol" panose="05050102010706020507" pitchFamily="18" charset="2"/>
              </a:rPr>
              <a:t>Polarizaton of beam injected into COSY ring,</a:t>
            </a:r>
          </a:p>
          <a:p>
            <a:r>
              <a:rPr lang="en-US" altLang="en-US" sz="2000">
                <a:sym typeface="Symbol" panose="05050102010706020507" pitchFamily="18" charset="2"/>
              </a:rPr>
              <a:t>up to </a:t>
            </a:r>
            <a:r>
              <a:rPr lang="en-US" altLang="en-US" sz="2000">
                <a:solidFill>
                  <a:srgbClr val="990000"/>
                </a:solidFill>
                <a:sym typeface="Symbol" panose="05050102010706020507" pitchFamily="18" charset="2"/>
              </a:rPr>
              <a:t>91,4 % !</a:t>
            </a:r>
          </a:p>
          <a:p>
            <a:pPr>
              <a:buFontTx/>
              <a:buNone/>
            </a:pPr>
            <a:r>
              <a:rPr lang="en-US" altLang="en-US" sz="2000">
                <a:solidFill>
                  <a:srgbClr val="CC3300"/>
                </a:solidFill>
                <a:sym typeface="Symbol" panose="05050102010706020507" pitchFamily="18" charset="2"/>
              </a:rPr>
              <a:t>      R. Gebel - PSTP2007</a:t>
            </a:r>
          </a:p>
        </p:txBody>
      </p:sp>
      <p:pic>
        <p:nvPicPr>
          <p:cNvPr id="34821" name="Picture 7">
            <a:extLst>
              <a:ext uri="{FF2B5EF4-FFF2-40B4-BE49-F238E27FC236}">
                <a16:creationId xmlns:a16="http://schemas.microsoft.com/office/drawing/2014/main" id="{4854AA6E-FE6E-4BF5-BD96-FEE039E4F534}"/>
              </a:ext>
            </a:extLst>
          </p:cNvPr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524000"/>
            <a:ext cx="5715000" cy="4014788"/>
          </a:xfrm>
          <a:solidFill>
            <a:srgbClr val="CCFFFF"/>
          </a:solidFill>
        </p:spPr>
      </p:pic>
      <p:sp>
        <p:nvSpPr>
          <p:cNvPr id="34822" name="Text Box 8">
            <a:extLst>
              <a:ext uri="{FF2B5EF4-FFF2-40B4-BE49-F238E27FC236}">
                <a16:creationId xmlns:a16="http://schemas.microsoft.com/office/drawing/2014/main" id="{AD121B27-2972-4D32-9E9C-E87D51F66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066800"/>
            <a:ext cx="28654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0000"/>
                </a:solidFill>
                <a:latin typeface="Tahoma" panose="020B0604030504040204" pitchFamily="34" charset="0"/>
              </a:rPr>
              <a:t>Cs</a:t>
            </a:r>
            <a:r>
              <a:rPr lang="en-US" altLang="en-US" sz="1800" baseline="30000">
                <a:solidFill>
                  <a:srgbClr val="CC0000"/>
                </a:solidFill>
                <a:latin typeface="Tahoma" panose="020B0604030504040204" pitchFamily="34" charset="0"/>
              </a:rPr>
              <a:t>+ </a:t>
            </a:r>
            <a:r>
              <a:rPr lang="en-US" altLang="en-US" sz="1800">
                <a:solidFill>
                  <a:srgbClr val="CC0000"/>
                </a:solidFill>
                <a:latin typeface="Tahoma" panose="020B0604030504040204" pitchFamily="34" charset="0"/>
              </a:rPr>
              <a:t>(30 keV) + Cs =&gt; Cs</a:t>
            </a:r>
            <a:r>
              <a:rPr lang="en-US" altLang="en-US" sz="1800" baseline="30000">
                <a:solidFill>
                  <a:srgbClr val="CC0000"/>
                </a:solidFill>
                <a:latin typeface="Tahoma" panose="020B0604030504040204" pitchFamily="34" charset="0"/>
              </a:rPr>
              <a:t>0</a:t>
            </a:r>
            <a:r>
              <a:rPr lang="en-US" altLang="en-US" sz="180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4823" name="Rectangle 9">
            <a:extLst>
              <a:ext uri="{FF2B5EF4-FFF2-40B4-BE49-F238E27FC236}">
                <a16:creationId xmlns:a16="http://schemas.microsoft.com/office/drawing/2014/main" id="{D48C7672-94C2-47EE-9934-06D1B3652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3246438"/>
            <a:ext cx="877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30 keV</a:t>
            </a:r>
          </a:p>
        </p:txBody>
      </p:sp>
      <p:sp>
        <p:nvSpPr>
          <p:cNvPr id="34824" name="Line 10">
            <a:extLst>
              <a:ext uri="{FF2B5EF4-FFF2-40B4-BE49-F238E27FC236}">
                <a16:creationId xmlns:a16="http://schemas.microsoft.com/office/drawing/2014/main" id="{1CA326C9-3A15-4433-AD79-D865D38FF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447800"/>
            <a:ext cx="1676400" cy="1752600"/>
          </a:xfrm>
          <a:prstGeom prst="line">
            <a:avLst/>
          </a:prstGeom>
          <a:noFill/>
          <a:ln w="28575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84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6BE9B4C3-4C37-484F-899B-0DAAE89B7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4419" name="Picture 3">
            <a:extLst>
              <a:ext uri="{FF2B5EF4-FFF2-40B4-BE49-F238E27FC236}">
                <a16:creationId xmlns:a16="http://schemas.microsoft.com/office/drawing/2014/main" id="{FDF7C3D7-D0C1-4769-B2DF-FD9DCF1756A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44420" name="Text Box 4">
            <a:extLst>
              <a:ext uri="{FF2B5EF4-FFF2-40B4-BE49-F238E27FC236}">
                <a16:creationId xmlns:a16="http://schemas.microsoft.com/office/drawing/2014/main" id="{D85DF271-6451-4D41-9718-E1E4BF45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85800"/>
            <a:ext cx="1403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R.Gebel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FB38A6C-480C-4CAE-A21C-B9C86B993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715962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2000" b="0" dirty="0">
                <a:solidFill>
                  <a:srgbClr val="CC0000"/>
                </a:solidFill>
                <a:latin typeface="Comic Sans MS" panose="030F0702030302020204" pitchFamily="66" charset="0"/>
              </a:rPr>
              <a:t>Polarized deuteron source for </a:t>
            </a:r>
            <a:r>
              <a:rPr lang="en-GB" altLang="en-US" sz="2000" b="0" dirty="0" err="1">
                <a:solidFill>
                  <a:srgbClr val="CC0000"/>
                </a:solidFill>
                <a:latin typeface="Comic Sans MS" panose="030F0702030302020204" pitchFamily="66" charset="0"/>
              </a:rPr>
              <a:t>Dubna</a:t>
            </a:r>
            <a:r>
              <a:rPr lang="en-GB" altLang="en-US" sz="2000" b="0" dirty="0">
                <a:solidFill>
                  <a:srgbClr val="CC0000"/>
                </a:solidFill>
                <a:latin typeface="Comic Sans MS" panose="030F0702030302020204" pitchFamily="66" charset="0"/>
              </a:rPr>
              <a:t> NUCLOTRON accelerator</a:t>
            </a:r>
            <a:r>
              <a:rPr lang="en-GB" altLang="en-US" sz="2000" b="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00C9DAD-154A-43A3-85B5-B79366781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05800" cy="4191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lvl="2">
              <a:buClr>
                <a:srgbClr val="0000FF"/>
              </a:buClr>
            </a:pPr>
            <a:r>
              <a:rPr lang="en-US" altLang="en-US" sz="2000">
                <a:solidFill>
                  <a:srgbClr val="000066"/>
                </a:solidFill>
              </a:rPr>
              <a:t>New source with nearly resonant charge-exchange ionizer is developed</a:t>
            </a:r>
          </a:p>
          <a:p>
            <a:pPr lvl="2">
              <a:buClr>
                <a:srgbClr val="0000FF"/>
              </a:buClr>
            </a:pPr>
            <a:r>
              <a:rPr lang="en-US" altLang="en-US" sz="2000">
                <a:solidFill>
                  <a:srgbClr val="000066"/>
                </a:solidFill>
              </a:rPr>
              <a:t>Project goal</a:t>
            </a:r>
            <a:r>
              <a:rPr lang="en-US" altLang="en-US" sz="2000">
                <a:solidFill>
                  <a:srgbClr val="6600CC"/>
                </a:solidFill>
              </a:rPr>
              <a:t>:</a:t>
            </a:r>
          </a:p>
          <a:p>
            <a:pPr lvl="3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10 mA </a:t>
            </a:r>
            <a:r>
              <a:rPr lang="ru-RU" altLang="en-US">
                <a:solidFill>
                  <a:srgbClr val="FF0000"/>
                </a:solidFill>
              </a:rPr>
              <a:t>D</a:t>
            </a:r>
            <a:r>
              <a:rPr lang="ru-RU" altLang="en-US" baseline="30000">
                <a:solidFill>
                  <a:srgbClr val="FF0000"/>
                </a:solidFill>
              </a:rPr>
              <a:t>+</a:t>
            </a:r>
            <a:r>
              <a:rPr lang="ru-RU" altLang="en-US">
                <a:solidFill>
                  <a:srgbClr val="FF0000"/>
                </a:solidFill>
              </a:rPr>
              <a:t> (Н</a:t>
            </a:r>
            <a:r>
              <a:rPr lang="ru-RU" altLang="en-US" baseline="30000">
                <a:solidFill>
                  <a:srgbClr val="FF0000"/>
                </a:solidFill>
              </a:rPr>
              <a:t>+</a:t>
            </a:r>
            <a:r>
              <a:rPr lang="ru-RU" altLang="en-US">
                <a:solidFill>
                  <a:srgbClr val="FF0000"/>
                </a:solidFill>
              </a:rPr>
              <a:t>)</a:t>
            </a:r>
            <a:r>
              <a:rPr lang="ru-RU" altLang="en-US">
                <a:solidFill>
                  <a:srgbClr val="0000FF"/>
                </a:solidFill>
              </a:rPr>
              <a:t> </a:t>
            </a:r>
            <a:endParaRPr lang="en-US" altLang="en-US">
              <a:solidFill>
                <a:srgbClr val="0000FF"/>
              </a:solidFill>
            </a:endParaRPr>
          </a:p>
          <a:p>
            <a:pPr lvl="3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 polarization </a:t>
            </a:r>
            <a:r>
              <a:rPr lang="en-US" altLang="en-US">
                <a:solidFill>
                  <a:srgbClr val="FF0000"/>
                </a:solidFill>
              </a:rPr>
              <a:t>~ 90 %</a:t>
            </a:r>
            <a:r>
              <a:rPr lang="en-US" altLang="en-US">
                <a:solidFill>
                  <a:srgbClr val="0000FF"/>
                </a:solidFill>
              </a:rPr>
              <a:t> from nominal vector polarization       </a:t>
            </a:r>
            <a:r>
              <a:rPr lang="en-US" altLang="en-US">
                <a:solidFill>
                  <a:srgbClr val="FF0000"/>
                </a:solidFill>
              </a:rPr>
              <a:t>+ (-) 1</a:t>
            </a:r>
            <a:r>
              <a:rPr lang="en-US" altLang="en-US">
                <a:solidFill>
                  <a:srgbClr val="0000FF"/>
                </a:solidFill>
              </a:rPr>
              <a:t> and tensor polarization </a:t>
            </a:r>
            <a:r>
              <a:rPr lang="en-US" altLang="en-US">
                <a:solidFill>
                  <a:srgbClr val="FF0000"/>
                </a:solidFill>
              </a:rPr>
              <a:t>+ 1,-2</a:t>
            </a:r>
            <a:r>
              <a:rPr lang="en-US" altLang="en-US">
                <a:solidFill>
                  <a:srgbClr val="0000FF"/>
                </a:solidFill>
              </a:rPr>
              <a:t>  </a:t>
            </a:r>
          </a:p>
          <a:p>
            <a:pPr lvl="3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altLang="en-US">
              <a:solidFill>
                <a:srgbClr val="0000FF"/>
              </a:solidFill>
            </a:endParaRPr>
          </a:p>
          <a:p>
            <a:pPr lvl="2">
              <a:buClr>
                <a:srgbClr val="0000FF"/>
              </a:buClr>
            </a:pPr>
            <a:r>
              <a:rPr lang="en-US" altLang="en-US" sz="2000">
                <a:solidFill>
                  <a:srgbClr val="000066"/>
                </a:solidFill>
              </a:rPr>
              <a:t>Parts of CIPIOS source from IUCF will be used.</a:t>
            </a:r>
          </a:p>
          <a:p>
            <a:pPr lvl="2">
              <a:buClr>
                <a:srgbClr val="0000FF"/>
              </a:buClr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   Collaboration between JINR (Dubna) and  INR Moscow.</a:t>
            </a:r>
          </a:p>
          <a:p>
            <a:pPr lvl="2">
              <a:buClr>
                <a:srgbClr val="0000FF"/>
              </a:buClr>
            </a:pPr>
            <a:r>
              <a:rPr lang="en-US" altLang="en-US" sz="2000">
                <a:solidFill>
                  <a:srgbClr val="000066"/>
                </a:solidFill>
              </a:rPr>
              <a:t>Storage cell is planned to be used to reduce background current of H</a:t>
            </a:r>
            <a:r>
              <a:rPr lang="en-US" altLang="en-US" sz="2000" baseline="-25000">
                <a:solidFill>
                  <a:srgbClr val="000066"/>
                </a:solidFill>
              </a:rPr>
              <a:t>2</a:t>
            </a:r>
            <a:r>
              <a:rPr lang="en-US" altLang="en-US" sz="2000" baseline="30000">
                <a:solidFill>
                  <a:srgbClr val="000066"/>
                </a:solidFill>
              </a:rPr>
              <a:t>+ </a:t>
            </a:r>
            <a:r>
              <a:rPr lang="en-US" altLang="en-US" sz="2000">
                <a:solidFill>
                  <a:srgbClr val="000066"/>
                </a:solidFill>
              </a:rPr>
              <a:t> ions</a:t>
            </a:r>
            <a:endParaRPr lang="en-GB" alt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5394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>
            <a:extLst>
              <a:ext uri="{FF2B5EF4-FFF2-40B4-BE49-F238E27FC236}">
                <a16:creationId xmlns:a16="http://schemas.microsoft.com/office/drawing/2014/main" id="{73328628-74B3-412B-B170-F009F638F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001000" cy="868362"/>
          </a:xfr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>
                <a:solidFill>
                  <a:srgbClr val="990000"/>
                </a:solidFill>
                <a:latin typeface="Comic Sans MS" panose="030F0702030302020204" pitchFamily="66" charset="0"/>
              </a:rPr>
              <a:t>The polarized ions source for the JINR accelerator complex</a:t>
            </a:r>
          </a:p>
        </p:txBody>
      </p:sp>
      <p:pic>
        <p:nvPicPr>
          <p:cNvPr id="476163" name="Picture 3">
            <a:extLst>
              <a:ext uri="{FF2B5EF4-FFF2-40B4-BE49-F238E27FC236}">
                <a16:creationId xmlns:a16="http://schemas.microsoft.com/office/drawing/2014/main" id="{F6B0E202-B8B2-452C-99EA-188BFF34361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719388"/>
            <a:ext cx="6477000" cy="4138612"/>
          </a:xfrm>
        </p:spPr>
      </p:pic>
      <p:sp>
        <p:nvSpPr>
          <p:cNvPr id="476164" name="Text Box 4">
            <a:extLst>
              <a:ext uri="{FF2B5EF4-FFF2-40B4-BE49-F238E27FC236}">
                <a16:creationId xmlns:a16="http://schemas.microsoft.com/office/drawing/2014/main" id="{BED66B6D-F799-4957-8156-7243D3C2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8667750" cy="13176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   The project assumes the design and construction of a universal high-intensity source of polarized deuterons (protons) using a charge-exchange plasma ionizer. The output D+↑(H+↑) current of the source is expected to be at a level of 10mA. The polarization will be up to 90% of the maximal vector (±1) for D+↑ (H+↑) and tensor (+1, -2) for D+↑ polarization. Realization of the project is carried out in close cooperation with INR of the RAS (Moscow).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ChangeArrowheads="1"/>
          </p:cNvSpPr>
          <p:nvPr/>
        </p:nvSpPr>
        <p:spPr bwMode="auto">
          <a:xfrm>
            <a:off x="533400" y="1219200"/>
            <a:ext cx="8153400" cy="39703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imes New Roman" pitchFamily="18" charset="0"/>
              </a:rPr>
              <a:t>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imes New Roman" pitchFamily="18" charset="0"/>
              </a:rPr>
              <a:t>High intensity polarized H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imes New Roman" pitchFamily="18" charset="0"/>
              </a:rPr>
              <a:t>-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imes New Roman" pitchFamily="18" charset="0"/>
              </a:rPr>
              <a:t> ion source and “Siberian Snakes” made possible the high luminosity RHIC operation with colliding polarized protons beams to study: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imes New Roman" pitchFamily="18" charset="0"/>
              </a:rPr>
              <a:t> proton spin structure,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imes New Roman" pitchFamily="18" charset="0"/>
              </a:rPr>
              <a:t>fundamental tests of QCD and electro-weak interaction.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imes New Roman" pitchFamily="18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7447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Line 3">
            <a:extLst>
              <a:ext uri="{FF2B5EF4-FFF2-40B4-BE49-F238E27FC236}">
                <a16:creationId xmlns:a16="http://schemas.microsoft.com/office/drawing/2014/main" id="{5FF9E4D2-9EAA-4627-A08F-EA9231CAF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082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Line 4">
            <a:extLst>
              <a:ext uri="{FF2B5EF4-FFF2-40B4-BE49-F238E27FC236}">
                <a16:creationId xmlns:a16="http://schemas.microsoft.com/office/drawing/2014/main" id="{8A392BC6-BC11-4509-BEB3-B1A6BEA4E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082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D41715F9-4C13-4F99-9C86-2589266DB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495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14263EF2-3C38-441A-AF9B-2C5D62A34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2672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5S</a:t>
            </a:r>
            <a:r>
              <a:rPr lang="en-US" altLang="en-US" sz="2000" b="1" baseline="-25000">
                <a:latin typeface="Times New Roman" panose="02020603050405020304" pitchFamily="18" charset="0"/>
              </a:rPr>
              <a:t>1/2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74B7E9A8-0B26-4124-83BC-B34C1A96A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542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5P</a:t>
            </a:r>
            <a:r>
              <a:rPr lang="en-US" altLang="en-US" sz="2000" b="1" baseline="-25000">
                <a:latin typeface="Times New Roman" panose="02020603050405020304" pitchFamily="18" charset="0"/>
              </a:rPr>
              <a:t>1/2</a:t>
            </a:r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D1C0D3EF-4767-4467-98F9-47AD8E572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495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Oval 9">
            <a:extLst>
              <a:ext uri="{FF2B5EF4-FFF2-40B4-BE49-F238E27FC236}">
                <a16:creationId xmlns:a16="http://schemas.microsoft.com/office/drawing/2014/main" id="{3C5759BA-A3E8-4784-9A8A-9EF47A766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36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22" name="Line 10">
            <a:extLst>
              <a:ext uri="{FF2B5EF4-FFF2-40B4-BE49-F238E27FC236}">
                <a16:creationId xmlns:a16="http://schemas.microsoft.com/office/drawing/2014/main" id="{4F1EEF11-32AA-47B5-8F52-4B14B69591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38700" y="4216400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Oval 11">
            <a:extLst>
              <a:ext uri="{FF2B5EF4-FFF2-40B4-BE49-F238E27FC236}">
                <a16:creationId xmlns:a16="http://schemas.microsoft.com/office/drawing/2014/main" id="{8E70F0E3-4E9F-404E-BE46-3D76C354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36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B2A32C11-D1DE-4ADD-A3BB-6466A6C024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2100" y="4216400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Oval 13">
            <a:extLst>
              <a:ext uri="{FF2B5EF4-FFF2-40B4-BE49-F238E27FC236}">
                <a16:creationId xmlns:a16="http://schemas.microsoft.com/office/drawing/2014/main" id="{549F7E63-9C48-4C0A-856F-87946FDFF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436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BDBF0124-E89E-48B1-A0D3-342DF81205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4216400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Oval 15">
            <a:extLst>
              <a:ext uri="{FF2B5EF4-FFF2-40B4-BE49-F238E27FC236}">
                <a16:creationId xmlns:a16="http://schemas.microsoft.com/office/drawing/2014/main" id="{B0E121D1-0E44-4C08-9C20-1BE98F506E3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57300" y="4394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28" name="Line 16">
            <a:extLst>
              <a:ext uri="{FF2B5EF4-FFF2-40B4-BE49-F238E27FC236}">
                <a16:creationId xmlns:a16="http://schemas.microsoft.com/office/drawing/2014/main" id="{A43175B0-0DC6-4C5B-902A-12A83EF97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254500"/>
            <a:ext cx="0" cy="5207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Oval 17">
            <a:extLst>
              <a:ext uri="{FF2B5EF4-FFF2-40B4-BE49-F238E27FC236}">
                <a16:creationId xmlns:a16="http://schemas.microsoft.com/office/drawing/2014/main" id="{F1DC30ED-885C-4985-8A87-BBFD53AAE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436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30" name="Line 18">
            <a:extLst>
              <a:ext uri="{FF2B5EF4-FFF2-40B4-BE49-F238E27FC236}">
                <a16:creationId xmlns:a16="http://schemas.microsoft.com/office/drawing/2014/main" id="{89DFB4D0-4D36-4E7C-8882-E8F37EF8C9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4216400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Oval 19">
            <a:extLst>
              <a:ext uri="{FF2B5EF4-FFF2-40B4-BE49-F238E27FC236}">
                <a16:creationId xmlns:a16="http://schemas.microsoft.com/office/drawing/2014/main" id="{72BCB843-9883-4B32-B193-D1ECA0A7B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0" y="436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32" name="Line 20">
            <a:extLst>
              <a:ext uri="{FF2B5EF4-FFF2-40B4-BE49-F238E27FC236}">
                <a16:creationId xmlns:a16="http://schemas.microsoft.com/office/drawing/2014/main" id="{2FB80982-592D-49BC-8813-9990221910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2800" y="4216400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3" name="Oval 21">
            <a:extLst>
              <a:ext uri="{FF2B5EF4-FFF2-40B4-BE49-F238E27FC236}">
                <a16:creationId xmlns:a16="http://schemas.microsoft.com/office/drawing/2014/main" id="{34F23F5C-7549-4AED-A85C-10BA04EFF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9685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34" name="Line 22">
            <a:extLst>
              <a:ext uri="{FF2B5EF4-FFF2-40B4-BE49-F238E27FC236}">
                <a16:creationId xmlns:a16="http://schemas.microsoft.com/office/drawing/2014/main" id="{9D946B42-E267-46D1-AF2C-73C7B55EDF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38700" y="1816100"/>
            <a:ext cx="0" cy="520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Text Box 23">
            <a:extLst>
              <a:ext uri="{FF2B5EF4-FFF2-40B4-BE49-F238E27FC236}">
                <a16:creationId xmlns:a16="http://schemas.microsoft.com/office/drawing/2014/main" id="{BD0A5258-F211-42B5-8B38-CCE055F58258}"/>
              </a:ext>
            </a:extLst>
          </p:cNvPr>
          <p:cNvSpPr txBox="1">
            <a:spLocks noChangeArrowheads="1"/>
          </p:cNvSpPr>
          <p:nvPr/>
        </p:nvSpPr>
        <p:spPr bwMode="auto">
          <a:xfrm rot="-2035529">
            <a:off x="1295400" y="2055813"/>
            <a:ext cx="280987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sz="1600" b="1">
                <a:solidFill>
                  <a:srgbClr val="FF000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1600" b="1">
                <a:solidFill>
                  <a:srgbClr val="FF0000"/>
                </a:solidFill>
              </a:rPr>
              <a:t>795 nm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Circularly Polarized light</a:t>
            </a:r>
          </a:p>
        </p:txBody>
      </p:sp>
      <p:grpSp>
        <p:nvGrpSpPr>
          <p:cNvPr id="38936" name="Group 24">
            <a:extLst>
              <a:ext uri="{FF2B5EF4-FFF2-40B4-BE49-F238E27FC236}">
                <a16:creationId xmlns:a16="http://schemas.microsoft.com/office/drawing/2014/main" id="{80C67B68-DC66-4EE5-ACD8-F86A3F11B788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276600"/>
            <a:ext cx="381000" cy="1143000"/>
            <a:chOff x="1776" y="2120"/>
            <a:chExt cx="240" cy="720"/>
          </a:xfrm>
        </p:grpSpPr>
        <p:sp>
          <p:nvSpPr>
            <p:cNvPr id="328729" name="Oval 25">
              <a:extLst>
                <a:ext uri="{FF2B5EF4-FFF2-40B4-BE49-F238E27FC236}">
                  <a16:creationId xmlns:a16="http://schemas.microsoft.com/office/drawing/2014/main" id="{B55FE2CA-8E04-4B18-869B-B96F41D30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120"/>
              <a:ext cx="240" cy="72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971" name="Line 26">
              <a:extLst>
                <a:ext uri="{FF2B5EF4-FFF2-40B4-BE49-F238E27FC236}">
                  <a16:creationId xmlns:a16="http://schemas.microsoft.com/office/drawing/2014/main" id="{863B973B-9FFA-4D6A-A4F5-3B8DF8E085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0" y="2160"/>
              <a:ext cx="36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37" name="Group 27">
            <a:extLst>
              <a:ext uri="{FF2B5EF4-FFF2-40B4-BE49-F238E27FC236}">
                <a16:creationId xmlns:a16="http://schemas.microsoft.com/office/drawing/2014/main" id="{18E60D2B-B383-4039-97ED-248A79DACEF3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2895600"/>
            <a:ext cx="381000" cy="1143000"/>
            <a:chOff x="2208" y="1904"/>
            <a:chExt cx="240" cy="720"/>
          </a:xfrm>
        </p:grpSpPr>
        <p:sp>
          <p:nvSpPr>
            <p:cNvPr id="328732" name="Oval 28">
              <a:extLst>
                <a:ext uri="{FF2B5EF4-FFF2-40B4-BE49-F238E27FC236}">
                  <a16:creationId xmlns:a16="http://schemas.microsoft.com/office/drawing/2014/main" id="{47BFD0D1-F4B7-4348-82EF-492B4E8E4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904"/>
              <a:ext cx="240" cy="72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969" name="Line 29">
              <a:extLst>
                <a:ext uri="{FF2B5EF4-FFF2-40B4-BE49-F238E27FC236}">
                  <a16:creationId xmlns:a16="http://schemas.microsoft.com/office/drawing/2014/main" id="{A9711874-9992-42CF-AC19-1B4C94F868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2" y="2052"/>
              <a:ext cx="76" cy="2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38" name="Group 30">
            <a:extLst>
              <a:ext uri="{FF2B5EF4-FFF2-40B4-BE49-F238E27FC236}">
                <a16:creationId xmlns:a16="http://schemas.microsoft.com/office/drawing/2014/main" id="{C3B34828-C5BF-463A-93C4-52680E80458C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2438400"/>
            <a:ext cx="381000" cy="1143000"/>
            <a:chOff x="2640" y="1712"/>
            <a:chExt cx="240" cy="720"/>
          </a:xfrm>
        </p:grpSpPr>
        <p:sp>
          <p:nvSpPr>
            <p:cNvPr id="328735" name="Oval 31">
              <a:extLst>
                <a:ext uri="{FF2B5EF4-FFF2-40B4-BE49-F238E27FC236}">
                  <a16:creationId xmlns:a16="http://schemas.microsoft.com/office/drawing/2014/main" id="{6046C802-8152-4898-9CFD-F2865DB06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712"/>
              <a:ext cx="240" cy="72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967" name="Line 32">
              <a:extLst>
                <a:ext uri="{FF2B5EF4-FFF2-40B4-BE49-F238E27FC236}">
                  <a16:creationId xmlns:a16="http://schemas.microsoft.com/office/drawing/2014/main" id="{F6BE6BF1-9F53-484C-8BB3-87C6E21223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4" y="2040"/>
              <a:ext cx="112" cy="4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39" name="Group 33">
            <a:extLst>
              <a:ext uri="{FF2B5EF4-FFF2-40B4-BE49-F238E27FC236}">
                <a16:creationId xmlns:a16="http://schemas.microsoft.com/office/drawing/2014/main" id="{A7AE14BD-3D8A-496B-B365-2315774D18E9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057400"/>
            <a:ext cx="381000" cy="1143000"/>
            <a:chOff x="3072" y="1472"/>
            <a:chExt cx="240" cy="720"/>
          </a:xfrm>
        </p:grpSpPr>
        <p:sp>
          <p:nvSpPr>
            <p:cNvPr id="328738" name="Oval 34">
              <a:extLst>
                <a:ext uri="{FF2B5EF4-FFF2-40B4-BE49-F238E27FC236}">
                  <a16:creationId xmlns:a16="http://schemas.microsoft.com/office/drawing/2014/main" id="{3DEDA2F3-3135-4077-AEEB-A4ADAE173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472"/>
              <a:ext cx="240" cy="72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965" name="Line 35">
              <a:extLst>
                <a:ext uri="{FF2B5EF4-FFF2-40B4-BE49-F238E27FC236}">
                  <a16:creationId xmlns:a16="http://schemas.microsoft.com/office/drawing/2014/main" id="{E17820E9-CE8D-4106-A586-6A9E2CF460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6" y="1848"/>
              <a:ext cx="88" cy="15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0" name="Line 36">
            <a:extLst>
              <a:ext uri="{FF2B5EF4-FFF2-40B4-BE49-F238E27FC236}">
                <a16:creationId xmlns:a16="http://schemas.microsoft.com/office/drawing/2014/main" id="{4E5F0BF8-2F6C-42EE-B76E-45FB096C50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209800"/>
            <a:ext cx="3200400" cy="218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Text Box 37">
            <a:extLst>
              <a:ext uri="{FF2B5EF4-FFF2-40B4-BE49-F238E27FC236}">
                <a16:creationId xmlns:a16="http://schemas.microsoft.com/office/drawing/2014/main" id="{1B05380F-9F5C-4AC2-ABEE-63EDBEB7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498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M</a:t>
            </a:r>
            <a:r>
              <a:rPr lang="en-US" altLang="en-US" sz="2000" i="1" baseline="-25000">
                <a:latin typeface="Times New Roman" panose="02020603050405020304" pitchFamily="18" charset="0"/>
              </a:rPr>
              <a:t>J</a:t>
            </a:r>
            <a:r>
              <a:rPr lang="en-US" altLang="en-US" sz="2000">
                <a:latin typeface="Times New Roman" panose="02020603050405020304" pitchFamily="18" charset="0"/>
              </a:rPr>
              <a:t> = </a:t>
            </a:r>
            <a:r>
              <a:rPr lang="en-US" altLang="en-US" sz="1800"/>
              <a:t>-1/2</a:t>
            </a:r>
            <a:endParaRPr lang="en-US" altLang="en-US" sz="1800" baseline="-25000"/>
          </a:p>
        </p:txBody>
      </p:sp>
      <p:sp>
        <p:nvSpPr>
          <p:cNvPr id="38942" name="Text Box 38">
            <a:extLst>
              <a:ext uri="{FF2B5EF4-FFF2-40B4-BE49-F238E27FC236}">
                <a16:creationId xmlns:a16="http://schemas.microsoft.com/office/drawing/2014/main" id="{C7F6240A-50AC-4039-A419-887A0EF9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7498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M</a:t>
            </a:r>
            <a:r>
              <a:rPr lang="en-US" altLang="en-US" sz="2000" i="1" baseline="-25000">
                <a:latin typeface="Times New Roman" panose="02020603050405020304" pitchFamily="18" charset="0"/>
              </a:rPr>
              <a:t>J</a:t>
            </a:r>
            <a:r>
              <a:rPr lang="en-US" altLang="en-US" sz="2000">
                <a:latin typeface="Times New Roman" panose="02020603050405020304" pitchFamily="18" charset="0"/>
              </a:rPr>
              <a:t> =</a:t>
            </a:r>
            <a:r>
              <a:rPr lang="en-US" altLang="en-US" sz="2000" b="1">
                <a:latin typeface="Times New Roman" panose="02020603050405020304" pitchFamily="18" charset="0"/>
              </a:rPr>
              <a:t> </a:t>
            </a:r>
            <a:r>
              <a:rPr lang="en-US" altLang="en-US" sz="1800"/>
              <a:t>+1/2</a:t>
            </a:r>
            <a:endParaRPr lang="en-US" altLang="en-US" sz="1800" baseline="-25000"/>
          </a:p>
        </p:txBody>
      </p:sp>
      <p:grpSp>
        <p:nvGrpSpPr>
          <p:cNvPr id="38943" name="Group 39">
            <a:extLst>
              <a:ext uri="{FF2B5EF4-FFF2-40B4-BE49-F238E27FC236}">
                <a16:creationId xmlns:a16="http://schemas.microsoft.com/office/drawing/2014/main" id="{F3B0CBA6-D4AE-4DB4-AD74-FBC731995438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2286000"/>
            <a:ext cx="3022600" cy="2057400"/>
            <a:chOff x="1728" y="1488"/>
            <a:chExt cx="1904" cy="1296"/>
          </a:xfrm>
        </p:grpSpPr>
        <p:sp>
          <p:nvSpPr>
            <p:cNvPr id="38961" name="Line 40">
              <a:extLst>
                <a:ext uri="{FF2B5EF4-FFF2-40B4-BE49-F238E27FC236}">
                  <a16:creationId xmlns:a16="http://schemas.microsoft.com/office/drawing/2014/main" id="{ED8C61CF-3E0B-4CA5-8535-3DF35DE21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8" y="1488"/>
              <a:ext cx="1872" cy="1296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Line 41">
              <a:extLst>
                <a:ext uri="{FF2B5EF4-FFF2-40B4-BE49-F238E27FC236}">
                  <a16:creationId xmlns:a16="http://schemas.microsoft.com/office/drawing/2014/main" id="{269EED35-45EE-4D5E-8F0F-3E80CC2AF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488"/>
              <a:ext cx="0" cy="1056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3" name="Text Box 42">
              <a:extLst>
                <a:ext uri="{FF2B5EF4-FFF2-40B4-BE49-F238E27FC236}">
                  <a16:creationId xmlns:a16="http://schemas.microsoft.com/office/drawing/2014/main" id="{1870BE44-1D89-499B-BBB0-4E21E2A12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" y="2032"/>
              <a:ext cx="912" cy="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CC0000"/>
                  </a:solidFill>
                  <a:latin typeface="Tahoma" panose="020B0604030504040204" pitchFamily="34" charset="0"/>
                </a:rPr>
                <a:t>Spontaneous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CC0000"/>
                  </a:solidFill>
                  <a:latin typeface="Tahoma" panose="020B0604030504040204" pitchFamily="34" charset="0"/>
                </a:rPr>
                <a:t>decays.</a:t>
              </a:r>
            </a:p>
          </p:txBody>
        </p:sp>
      </p:grpSp>
      <p:sp>
        <p:nvSpPr>
          <p:cNvPr id="38944" name="Text Box 44">
            <a:extLst>
              <a:ext uri="{FF2B5EF4-FFF2-40B4-BE49-F238E27FC236}">
                <a16:creationId xmlns:a16="http://schemas.microsoft.com/office/drawing/2014/main" id="{C07133E9-19BB-4CB5-A1DC-8312B3FE9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0734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nL</a:t>
            </a:r>
            <a:r>
              <a:rPr lang="en-US" altLang="en-US" sz="2000" b="1" baseline="-25000">
                <a:latin typeface="Times New Roman" panose="02020603050405020304" pitchFamily="18" charset="0"/>
              </a:rPr>
              <a:t>J</a:t>
            </a:r>
          </a:p>
        </p:txBody>
      </p:sp>
      <p:grpSp>
        <p:nvGrpSpPr>
          <p:cNvPr id="38946" name="Group 46">
            <a:extLst>
              <a:ext uri="{FF2B5EF4-FFF2-40B4-BE49-F238E27FC236}">
                <a16:creationId xmlns:a16="http://schemas.microsoft.com/office/drawing/2014/main" id="{56CD47C3-632D-4F6F-A6AA-A940379D0EB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673600"/>
            <a:ext cx="2895600" cy="717550"/>
            <a:chOff x="3792" y="2976"/>
            <a:chExt cx="1824" cy="452"/>
          </a:xfrm>
        </p:grpSpPr>
        <p:sp>
          <p:nvSpPr>
            <p:cNvPr id="38959" name="Text Box 47">
              <a:extLst>
                <a:ext uri="{FF2B5EF4-FFF2-40B4-BE49-F238E27FC236}">
                  <a16:creationId xmlns:a16="http://schemas.microsoft.com/office/drawing/2014/main" id="{A8809016-DC63-4497-9F4C-5F0360DFC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3024"/>
              <a:ext cx="12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CC0000"/>
                  </a:solidFill>
                  <a:latin typeface="Tahoma" panose="020B0604030504040204" pitchFamily="34" charset="0"/>
                </a:rPr>
                <a:t>~ 100% polarized Rb atoms!</a:t>
              </a:r>
            </a:p>
          </p:txBody>
        </p:sp>
        <p:sp>
          <p:nvSpPr>
            <p:cNvPr id="38960" name="Freeform 48">
              <a:extLst>
                <a:ext uri="{FF2B5EF4-FFF2-40B4-BE49-F238E27FC236}">
                  <a16:creationId xmlns:a16="http://schemas.microsoft.com/office/drawing/2014/main" id="{F56290B4-8666-47B5-A41E-23971867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" y="2976"/>
              <a:ext cx="720" cy="280"/>
            </a:xfrm>
            <a:custGeom>
              <a:avLst/>
              <a:gdLst>
                <a:gd name="T0" fmla="*/ 720 w 624"/>
                <a:gd name="T1" fmla="*/ 240 h 280"/>
                <a:gd name="T2" fmla="*/ 332 w 624"/>
                <a:gd name="T3" fmla="*/ 240 h 280"/>
                <a:gd name="T4" fmla="*/ 0 w 624"/>
                <a:gd name="T5" fmla="*/ 0 h 280"/>
                <a:gd name="T6" fmla="*/ 0 60000 65536"/>
                <a:gd name="T7" fmla="*/ 0 60000 65536"/>
                <a:gd name="T8" fmla="*/ 0 60000 65536"/>
                <a:gd name="T9" fmla="*/ 0 w 624"/>
                <a:gd name="T10" fmla="*/ 0 h 280"/>
                <a:gd name="T11" fmla="*/ 624 w 624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280">
                  <a:moveTo>
                    <a:pt x="624" y="240"/>
                  </a:moveTo>
                  <a:cubicBezTo>
                    <a:pt x="508" y="260"/>
                    <a:pt x="392" y="280"/>
                    <a:pt x="288" y="240"/>
                  </a:cubicBezTo>
                  <a:cubicBezTo>
                    <a:pt x="184" y="200"/>
                    <a:pt x="92" y="100"/>
                    <a:pt x="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7" name="Text Box 49">
            <a:extLst>
              <a:ext uri="{FF2B5EF4-FFF2-40B4-BE49-F238E27FC236}">
                <a16:creationId xmlns:a16="http://schemas.microsoft.com/office/drawing/2014/main" id="{5A8E53CF-98ED-4353-B294-E6EA1FEC0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496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1.56 eV</a:t>
            </a:r>
          </a:p>
        </p:txBody>
      </p:sp>
      <p:sp>
        <p:nvSpPr>
          <p:cNvPr id="38948" name="Line 50">
            <a:extLst>
              <a:ext uri="{FF2B5EF4-FFF2-40B4-BE49-F238E27FC236}">
                <a16:creationId xmlns:a16="http://schemas.microsoft.com/office/drawing/2014/main" id="{3F04B4F7-9753-47CB-93F3-CB36F27FF7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2082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9" name="Line 51">
            <a:extLst>
              <a:ext uri="{FF2B5EF4-FFF2-40B4-BE49-F238E27FC236}">
                <a16:creationId xmlns:a16="http://schemas.microsoft.com/office/drawing/2014/main" id="{61F85F7A-D257-4A2A-89E5-8F47FF369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454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0" name="Line 52">
            <a:extLst>
              <a:ext uri="{FF2B5EF4-FFF2-40B4-BE49-F238E27FC236}">
                <a16:creationId xmlns:a16="http://schemas.microsoft.com/office/drawing/2014/main" id="{4A633D92-A799-4ED0-B231-319B2E0580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35052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1" name="Line 53">
            <a:extLst>
              <a:ext uri="{FF2B5EF4-FFF2-40B4-BE49-F238E27FC236}">
                <a16:creationId xmlns:a16="http://schemas.microsoft.com/office/drawing/2014/main" id="{84039F20-724F-484C-BC7E-37DAA54FC2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53200" y="22860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2" name="Text Box 54">
            <a:extLst>
              <a:ext uri="{FF2B5EF4-FFF2-40B4-BE49-F238E27FC236}">
                <a16:creationId xmlns:a16="http://schemas.microsoft.com/office/drawing/2014/main" id="{DF8B439E-35C9-4DDE-A0AE-51A247F0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38" y="6477000"/>
            <a:ext cx="4056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0000"/>
                </a:solidFill>
                <a:latin typeface="Garamond" panose="02020404030301010803" pitchFamily="18" charset="0"/>
              </a:rPr>
              <a:t>W. Happer, Rev. Mod. Phys. </a:t>
            </a:r>
            <a:r>
              <a:rPr lang="en-US" altLang="en-US" sz="1800" b="1">
                <a:solidFill>
                  <a:srgbClr val="CC0000"/>
                </a:solidFill>
                <a:latin typeface="Garamond" panose="02020404030301010803" pitchFamily="18" charset="0"/>
              </a:rPr>
              <a:t>44</a:t>
            </a:r>
            <a:r>
              <a:rPr lang="en-US" altLang="en-US" sz="1800">
                <a:solidFill>
                  <a:srgbClr val="CC0000"/>
                </a:solidFill>
                <a:latin typeface="Garamond" panose="02020404030301010803" pitchFamily="18" charset="0"/>
              </a:rPr>
              <a:t>, 170 (1972)</a:t>
            </a:r>
          </a:p>
        </p:txBody>
      </p:sp>
      <p:cxnSp>
        <p:nvCxnSpPr>
          <p:cNvPr id="38953" name="AutoShape 55">
            <a:extLst>
              <a:ext uri="{FF2B5EF4-FFF2-40B4-BE49-F238E27FC236}">
                <a16:creationId xmlns:a16="http://schemas.microsoft.com/office/drawing/2014/main" id="{1EA5A83A-A1D3-4F28-8145-81657DF03F60}"/>
              </a:ext>
            </a:extLst>
          </p:cNvPr>
          <p:cNvCxnSpPr>
            <a:cxnSpLocks noChangeShapeType="1"/>
            <a:endCxn id="38962" idx="0"/>
          </p:cNvCxnSpPr>
          <p:nvPr/>
        </p:nvCxnSpPr>
        <p:spPr bwMode="auto">
          <a:xfrm rot="10800000">
            <a:off x="5638800" y="2276475"/>
            <a:ext cx="76200" cy="9525"/>
          </a:xfrm>
          <a:prstGeom prst="curvedConnector4">
            <a:avLst>
              <a:gd name="adj1" fmla="val 50000"/>
              <a:gd name="adj2" fmla="val 2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54" name="Line 56">
            <a:extLst>
              <a:ext uri="{FF2B5EF4-FFF2-40B4-BE49-F238E27FC236}">
                <a16:creationId xmlns:a16="http://schemas.microsoft.com/office/drawing/2014/main" id="{B79BBEF1-C8B3-4D86-809B-7B39DBC144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2286000"/>
            <a:ext cx="2895600" cy="2057400"/>
          </a:xfrm>
          <a:prstGeom prst="line">
            <a:avLst/>
          </a:prstGeom>
          <a:noFill/>
          <a:ln w="57150" cap="rnd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5" name="Line 57">
            <a:extLst>
              <a:ext uri="{FF2B5EF4-FFF2-40B4-BE49-F238E27FC236}">
                <a16:creationId xmlns:a16="http://schemas.microsoft.com/office/drawing/2014/main" id="{662C1FF2-19B7-4A6A-B9C4-60C8290A7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286000"/>
            <a:ext cx="0" cy="1676400"/>
          </a:xfrm>
          <a:prstGeom prst="line">
            <a:avLst/>
          </a:prstGeom>
          <a:noFill/>
          <a:ln w="57150" cap="rnd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6" name="AutoShape 62">
            <a:extLst>
              <a:ext uri="{FF2B5EF4-FFF2-40B4-BE49-F238E27FC236}">
                <a16:creationId xmlns:a16="http://schemas.microsoft.com/office/drawing/2014/main" id="{9D26696E-362E-43E2-B1B6-2B1817C213B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86000" y="5105400"/>
            <a:ext cx="2590800" cy="228600"/>
          </a:xfrm>
          <a:prstGeom prst="curvedUpArrow">
            <a:avLst>
              <a:gd name="adj1" fmla="val 226667"/>
              <a:gd name="adj2" fmla="val 45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8957" name="Text Box 63">
            <a:extLst>
              <a:ext uri="{FF2B5EF4-FFF2-40B4-BE49-F238E27FC236}">
                <a16:creationId xmlns:a16="http://schemas.microsoft.com/office/drawing/2014/main" id="{8284C367-3797-45F0-93BF-F10BFF86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724400"/>
            <a:ext cx="11731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0000"/>
                </a:solidFill>
                <a:latin typeface="Tahoma" panose="020B0604030504040204" pitchFamily="34" charset="0"/>
              </a:rPr>
              <a:t>relaxation</a:t>
            </a:r>
          </a:p>
        </p:txBody>
      </p:sp>
      <p:sp>
        <p:nvSpPr>
          <p:cNvPr id="38958" name="Text Box 64">
            <a:extLst>
              <a:ext uri="{FF2B5EF4-FFF2-40B4-BE49-F238E27FC236}">
                <a16:creationId xmlns:a16="http://schemas.microsoft.com/office/drawing/2014/main" id="{C6BDE5AD-4516-4C90-88FE-856857A35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8570913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</a:rPr>
              <a:t>Optical pumping application is limited by available laser wavelenghes!?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</a:rPr>
              <a:t>Recent progress in laser technology is very promising for new applications.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55FAB-31EB-4FC9-809F-1B421DE8BF9F}"/>
              </a:ext>
            </a:extLst>
          </p:cNvPr>
          <p:cNvSpPr txBox="1"/>
          <p:nvPr/>
        </p:nvSpPr>
        <p:spPr>
          <a:xfrm>
            <a:off x="2143568" y="381951"/>
            <a:ext cx="430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90000"/>
                </a:solidFill>
                <a:latin typeface="Comic Sans MS" panose="030F0702030302020204" pitchFamily="66" charset="0"/>
              </a:rPr>
              <a:t>Depopulation optical pumping</a:t>
            </a:r>
          </a:p>
        </p:txBody>
      </p:sp>
    </p:spTree>
    <p:extLst>
      <p:ext uri="{BB962C8B-B14F-4D97-AF65-F5344CB8AC3E}">
        <p14:creationId xmlns:p14="http://schemas.microsoft.com/office/powerpoint/2010/main" val="335881409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050">
            <a:extLst>
              <a:ext uri="{FF2B5EF4-FFF2-40B4-BE49-F238E27FC236}">
                <a16:creationId xmlns:a16="http://schemas.microsoft.com/office/drawing/2014/main" id="{813F6F8A-65C3-4C7D-B6C7-ED1C4FEB9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Picture 2051">
            <a:extLst>
              <a:ext uri="{FF2B5EF4-FFF2-40B4-BE49-F238E27FC236}">
                <a16:creationId xmlns:a16="http://schemas.microsoft.com/office/drawing/2014/main" id="{0B733904-D4EF-4EAA-9DE2-661913D2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2052">
            <a:extLst>
              <a:ext uri="{FF2B5EF4-FFF2-40B4-BE49-F238E27FC236}">
                <a16:creationId xmlns:a16="http://schemas.microsoft.com/office/drawing/2014/main" id="{EC5B6219-0298-4AE0-B977-AC558AB6A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0013"/>
            <a:ext cx="300831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600">
                <a:solidFill>
                  <a:srgbClr val="0000CC"/>
                </a:solidFill>
              </a:rPr>
              <a:t>Polarized light</a:t>
            </a:r>
          </a:p>
        </p:txBody>
      </p:sp>
      <p:sp>
        <p:nvSpPr>
          <p:cNvPr id="26629" name="Text Box 2053">
            <a:extLst>
              <a:ext uri="{FF2B5EF4-FFF2-40B4-BE49-F238E27FC236}">
                <a16:creationId xmlns:a16="http://schemas.microsoft.com/office/drawing/2014/main" id="{1F7F8633-3EC6-4D3E-9CA1-35E98AAB4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2319338"/>
            <a:ext cx="1728788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rgbClr val="0000CC"/>
                </a:solidFill>
              </a:rPr>
              <a:t>Linear </a:t>
            </a:r>
          </a:p>
          <a:p>
            <a:pPr algn="l" eaLnBrk="1" hangingPunct="1"/>
            <a:r>
              <a:rPr lang="en-US" altLang="en-US" sz="2400">
                <a:solidFill>
                  <a:srgbClr val="0000CC"/>
                </a:solidFill>
              </a:rPr>
              <a:t>polarization</a:t>
            </a:r>
          </a:p>
        </p:txBody>
      </p:sp>
      <p:sp>
        <p:nvSpPr>
          <p:cNvPr id="26630" name="Text Box 2054">
            <a:extLst>
              <a:ext uri="{FF2B5EF4-FFF2-40B4-BE49-F238E27FC236}">
                <a16:creationId xmlns:a16="http://schemas.microsoft.com/office/drawing/2014/main" id="{B3BF8C51-A936-4CAA-B1CC-210FB76A2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791200"/>
            <a:ext cx="1728788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rgbClr val="0000CC"/>
                </a:solidFill>
              </a:rPr>
              <a:t>Circular</a:t>
            </a:r>
          </a:p>
          <a:p>
            <a:pPr algn="l" eaLnBrk="1" hangingPunct="1"/>
            <a:r>
              <a:rPr lang="en-US" altLang="en-US" sz="2400">
                <a:solidFill>
                  <a:srgbClr val="0000CC"/>
                </a:solidFill>
              </a:rPr>
              <a:t>polarization</a:t>
            </a:r>
          </a:p>
        </p:txBody>
      </p:sp>
      <p:sp>
        <p:nvSpPr>
          <p:cNvPr id="26631" name="Text Box 2055">
            <a:extLst>
              <a:ext uri="{FF2B5EF4-FFF2-40B4-BE49-F238E27FC236}">
                <a16:creationId xmlns:a16="http://schemas.microsoft.com/office/drawing/2014/main" id="{0B5D7EE9-6E4B-4AEB-B797-1CB1D8E62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30035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Arial" panose="020B0604020202020204" pitchFamily="34" charset="0"/>
              </a:rPr>
              <a:t>We will see world differently</a:t>
            </a:r>
          </a:p>
          <a:p>
            <a:pPr algn="l" eaLnBrk="1" hangingPunct="1"/>
            <a:r>
              <a:rPr lang="en-US" altLang="en-US">
                <a:latin typeface="Arial" panose="020B0604020202020204" pitchFamily="34" charset="0"/>
              </a:rPr>
              <a:t> in polarized light.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7">
            <a:extLst>
              <a:ext uri="{FF2B5EF4-FFF2-40B4-BE49-F238E27FC236}">
                <a16:creationId xmlns:a16="http://schemas.microsoft.com/office/drawing/2014/main" id="{C1F752B5-F3AB-43B7-A446-E837C48EA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39624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>
                <a:solidFill>
                  <a:srgbClr val="000066"/>
                </a:solidFill>
              </a:rPr>
              <a:t>The light can be polarized by scattering: filtering, reflection, refraction. </a:t>
            </a:r>
          </a:p>
          <a:p>
            <a:endParaRPr lang="en-US" altLang="en-US" sz="2400">
              <a:solidFill>
                <a:srgbClr val="990000"/>
              </a:solidFill>
            </a:endParaRPr>
          </a:p>
          <a:p>
            <a:r>
              <a:rPr lang="en-US" altLang="en-US" sz="2400">
                <a:solidFill>
                  <a:srgbClr val="000066"/>
                </a:solidFill>
              </a:rPr>
              <a:t>The circular polarized light transfer an angular momentum, which can be used for electron and nuclei polarization in atoms.</a:t>
            </a:r>
          </a:p>
          <a:p>
            <a:r>
              <a:rPr lang="en-US" altLang="en-US" sz="2400">
                <a:solidFill>
                  <a:srgbClr val="990000"/>
                </a:solidFill>
              </a:rPr>
              <a:t>Laser beams are always polarized.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</a:rPr>
              <a:t>    </a:t>
            </a:r>
            <a:r>
              <a:rPr lang="en-US" altLang="en-US" sz="2400">
                <a:solidFill>
                  <a:srgbClr val="000066"/>
                </a:solidFill>
              </a:rPr>
              <a:t>Laser beam is a powerful source of angular momentum:</a:t>
            </a:r>
            <a:endParaRPr lang="ru-RU" altLang="en-US" sz="2400">
              <a:solidFill>
                <a:srgbClr val="000066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              </a:t>
            </a:r>
            <a:r>
              <a:rPr lang="ru-RU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10 </a:t>
            </a: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W</a:t>
            </a:r>
            <a:r>
              <a:rPr lang="ru-RU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 (795 </a:t>
            </a: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nm)   </a:t>
            </a: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  4</a:t>
            </a: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•</a:t>
            </a: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10</a:t>
            </a:r>
            <a:r>
              <a:rPr lang="en-US" altLang="en-US" sz="2400" baseline="30000">
                <a:solidFill>
                  <a:srgbClr val="990000"/>
                </a:solidFill>
                <a:latin typeface="Tahoma" panose="020B0604030504040204" pitchFamily="34" charset="0"/>
              </a:rPr>
              <a:t>19</a:t>
            </a: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 photons/sec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1028A5D-B27E-4C3C-B76A-7848372FC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77888"/>
            <a:ext cx="165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F3E626D-265B-4B7A-8C92-B7371438C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0" y="1139825"/>
            <a:ext cx="165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00A304F2-EE3C-4BB1-B63E-12A74F08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139825"/>
            <a:ext cx="165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3F2F7595-28FE-4107-9EC7-1C923D904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03350"/>
            <a:ext cx="165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908E886D-ED5F-4459-9584-69D87263D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65288"/>
            <a:ext cx="165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B9299EF1-A762-4956-B942-531FB2D45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28813"/>
            <a:ext cx="165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921C4F47-889D-4AB0-AC10-7F81CC0ED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92338"/>
            <a:ext cx="165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C6894CB0-D7A6-4FA3-AFFB-9F2170E60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455863"/>
            <a:ext cx="165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70" name="Rectangle 10">
            <a:extLst>
              <a:ext uri="{FF2B5EF4-FFF2-40B4-BE49-F238E27FC236}">
                <a16:creationId xmlns:a16="http://schemas.microsoft.com/office/drawing/2014/main" id="{BDE3261A-DD6A-40A1-8439-A3E582491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17800"/>
            <a:ext cx="165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A1D2FDFD-43CD-41BC-A068-4E1BE0A47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981325"/>
            <a:ext cx="165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72" name="Rectangle 12">
            <a:extLst>
              <a:ext uri="{FF2B5EF4-FFF2-40B4-BE49-F238E27FC236}">
                <a16:creationId xmlns:a16="http://schemas.microsoft.com/office/drawing/2014/main" id="{A24EEF4F-964F-4D65-873C-C0D1746A9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43263"/>
            <a:ext cx="165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73" name="Rectangle 13">
            <a:extLst>
              <a:ext uri="{FF2B5EF4-FFF2-40B4-BE49-F238E27FC236}">
                <a16:creationId xmlns:a16="http://schemas.microsoft.com/office/drawing/2014/main" id="{282187CA-77A0-4F6E-8E72-B43EA155A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506788"/>
            <a:ext cx="165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74" name="Rectangle 14">
            <a:extLst>
              <a:ext uri="{FF2B5EF4-FFF2-40B4-BE49-F238E27FC236}">
                <a16:creationId xmlns:a16="http://schemas.microsoft.com/office/drawing/2014/main" id="{B147C061-840E-43FB-B49E-73FB20F8D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768725"/>
            <a:ext cx="165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75" name="Rectangle 15">
            <a:extLst>
              <a:ext uri="{FF2B5EF4-FFF2-40B4-BE49-F238E27FC236}">
                <a16:creationId xmlns:a16="http://schemas.microsoft.com/office/drawing/2014/main" id="{3924FAC2-33B8-4E3F-B692-A07C6A333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464820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  </a:t>
            </a:r>
            <a:r>
              <a:rPr lang="en-US" altLang="en-US" sz="2400">
                <a:solidFill>
                  <a:srgbClr val="CC0000"/>
                </a:solidFill>
                <a:latin typeface="Tahoma" panose="020B0604030504040204" pitchFamily="34" charset="0"/>
              </a:rPr>
              <a:t>Optical pumping of alkali metals</a:t>
            </a:r>
          </a:p>
        </p:txBody>
      </p:sp>
      <p:sp>
        <p:nvSpPr>
          <p:cNvPr id="40976" name="Rectangle 16">
            <a:extLst>
              <a:ext uri="{FF2B5EF4-FFF2-40B4-BE49-F238E27FC236}">
                <a16:creationId xmlns:a16="http://schemas.microsoft.com/office/drawing/2014/main" id="{91E5B9BD-2D98-46C4-AA50-917F9E383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482600"/>
            <a:ext cx="201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77" name="Rectangle 17">
            <a:extLst>
              <a:ext uri="{FF2B5EF4-FFF2-40B4-BE49-F238E27FC236}">
                <a16:creationId xmlns:a16="http://schemas.microsoft.com/office/drawing/2014/main" id="{C84FE413-0F0E-4841-888C-20E0E15D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2209800"/>
            <a:ext cx="7031037" cy="4343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78" name="Rectangle 18">
            <a:extLst>
              <a:ext uri="{FF2B5EF4-FFF2-40B4-BE49-F238E27FC236}">
                <a16:creationId xmlns:a16="http://schemas.microsoft.com/office/drawing/2014/main" id="{430EF390-5B98-4625-BD8C-9822E289D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5091113"/>
            <a:ext cx="822325" cy="454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79" name="Rectangle 19">
            <a:extLst>
              <a:ext uri="{FF2B5EF4-FFF2-40B4-BE49-F238E27FC236}">
                <a16:creationId xmlns:a16="http://schemas.microsoft.com/office/drawing/2014/main" id="{728361B1-CEB6-4F09-B593-7E78AB16A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257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baseline="30000">
                <a:solidFill>
                  <a:srgbClr val="000000"/>
                </a:solidFill>
              </a:rPr>
              <a:t>2</a:t>
            </a:r>
            <a:r>
              <a:rPr lang="en-US" altLang="en-US" sz="1800" b="1">
                <a:solidFill>
                  <a:srgbClr val="000000"/>
                </a:solidFill>
              </a:rPr>
              <a:t>S</a:t>
            </a:r>
            <a:r>
              <a:rPr lang="en-US" altLang="en-US" sz="1800" b="1" baseline="-25000">
                <a:solidFill>
                  <a:srgbClr val="000000"/>
                </a:solidFill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baseline="-25000">
              <a:solidFill>
                <a:srgbClr val="000000"/>
              </a:solidFill>
            </a:endParaRPr>
          </a:p>
        </p:txBody>
      </p:sp>
      <p:sp>
        <p:nvSpPr>
          <p:cNvPr id="40980" name="Rectangle 20">
            <a:extLst>
              <a:ext uri="{FF2B5EF4-FFF2-40B4-BE49-F238E27FC236}">
                <a16:creationId xmlns:a16="http://schemas.microsoft.com/office/drawing/2014/main" id="{6E37FFA6-41EA-4733-AD2C-8122D4B71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876800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5/2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81" name="Rectangle 21">
            <a:extLst>
              <a:ext uri="{FF2B5EF4-FFF2-40B4-BE49-F238E27FC236}">
                <a16:creationId xmlns:a16="http://schemas.microsoft.com/office/drawing/2014/main" id="{4FA1707B-D3D1-4FC3-9EB0-F1CB0CF99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5359400"/>
            <a:ext cx="1539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82" name="Rectangle 22">
            <a:extLst>
              <a:ext uri="{FF2B5EF4-FFF2-40B4-BE49-F238E27FC236}">
                <a16:creationId xmlns:a16="http://schemas.microsoft.com/office/drawing/2014/main" id="{75B61D80-F769-4E02-ABF6-81415A25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2974975"/>
            <a:ext cx="658812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83" name="Rectangle 23">
            <a:extLst>
              <a:ext uri="{FF2B5EF4-FFF2-40B4-BE49-F238E27FC236}">
                <a16:creationId xmlns:a16="http://schemas.microsoft.com/office/drawing/2014/main" id="{42BD7039-4B41-4C46-8B78-D2FCF2886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048000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3/2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84" name="Rectangle 24">
            <a:extLst>
              <a:ext uri="{FF2B5EF4-FFF2-40B4-BE49-F238E27FC236}">
                <a16:creationId xmlns:a16="http://schemas.microsoft.com/office/drawing/2014/main" id="{4457078C-78B1-494F-8D30-E2203F813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473450"/>
            <a:ext cx="1539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85" name="Rectangle 25">
            <a:extLst>
              <a:ext uri="{FF2B5EF4-FFF2-40B4-BE49-F238E27FC236}">
                <a16:creationId xmlns:a16="http://schemas.microsoft.com/office/drawing/2014/main" id="{76D53F68-71F3-46B8-8F3F-EF31050F4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725" y="2635250"/>
            <a:ext cx="876300" cy="414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86" name="Rectangle 26">
            <a:extLst>
              <a:ext uri="{FF2B5EF4-FFF2-40B4-BE49-F238E27FC236}">
                <a16:creationId xmlns:a16="http://schemas.microsoft.com/office/drawing/2014/main" id="{C6E7439B-DCDB-4747-831C-C58BC255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667000"/>
            <a:ext cx="601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000000"/>
                </a:solidFill>
              </a:rPr>
              <a:t>F </a:t>
            </a:r>
            <a:r>
              <a:rPr lang="en-US" altLang="en-US" sz="1600" b="1">
                <a:solidFill>
                  <a:srgbClr val="000000"/>
                </a:solidFill>
              </a:rPr>
              <a:t>=5/2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87" name="Rectangle 27">
            <a:extLst>
              <a:ext uri="{FF2B5EF4-FFF2-40B4-BE49-F238E27FC236}">
                <a16:creationId xmlns:a16="http://schemas.microsoft.com/office/drawing/2014/main" id="{2EFA1B17-2E4E-4729-A3A9-B29A3264E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8" y="3133725"/>
            <a:ext cx="1539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88" name="Rectangle 28">
            <a:extLst>
              <a:ext uri="{FF2B5EF4-FFF2-40B4-BE49-F238E27FC236}">
                <a16:creationId xmlns:a16="http://schemas.microsoft.com/office/drawing/2014/main" id="{6DE061C6-D11B-4116-83B3-B8330575B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2805113"/>
            <a:ext cx="754062" cy="474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89" name="Rectangle 29">
            <a:extLst>
              <a:ext uri="{FF2B5EF4-FFF2-40B4-BE49-F238E27FC236}">
                <a16:creationId xmlns:a16="http://schemas.microsoft.com/office/drawing/2014/main" id="{EBB3B012-CE8F-4E99-B4B5-6371EE509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971800"/>
            <a:ext cx="447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baseline="30000">
                <a:solidFill>
                  <a:srgbClr val="000000"/>
                </a:solidFill>
              </a:rPr>
              <a:t>2</a:t>
            </a:r>
            <a:r>
              <a:rPr lang="en-US" altLang="en-US" sz="1800" b="1">
                <a:solidFill>
                  <a:srgbClr val="000000"/>
                </a:solidFill>
              </a:rPr>
              <a:t>P</a:t>
            </a:r>
            <a:r>
              <a:rPr lang="en-US" altLang="en-US" sz="1800" b="1" baseline="-25000">
                <a:solidFill>
                  <a:srgbClr val="000000"/>
                </a:solidFill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aseline="-25000">
              <a:latin typeface="Times New Roman" panose="02020603050405020304" pitchFamily="18" charset="0"/>
            </a:endParaRPr>
          </a:p>
        </p:txBody>
      </p:sp>
      <p:sp>
        <p:nvSpPr>
          <p:cNvPr id="40990" name="Rectangle 30">
            <a:extLst>
              <a:ext uri="{FF2B5EF4-FFF2-40B4-BE49-F238E27FC236}">
                <a16:creationId xmlns:a16="http://schemas.microsoft.com/office/drawing/2014/main" id="{4B94B9CC-57B5-4E4F-A241-32670C009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688" y="3375025"/>
            <a:ext cx="11588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91" name="Rectangle 31">
            <a:extLst>
              <a:ext uri="{FF2B5EF4-FFF2-40B4-BE49-F238E27FC236}">
                <a16:creationId xmlns:a16="http://schemas.microsoft.com/office/drawing/2014/main" id="{F3187D9A-7C56-44DD-90EA-A94D1CAB9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5953125"/>
            <a:ext cx="1539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92" name="Rectangle 32">
            <a:extLst>
              <a:ext uri="{FF2B5EF4-FFF2-40B4-BE49-F238E27FC236}">
                <a16:creationId xmlns:a16="http://schemas.microsoft.com/office/drawing/2014/main" id="{45F941B2-7DEB-485C-89EF-A5BB05C8C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2717800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93" name="Rectangle 33">
            <a:extLst>
              <a:ext uri="{FF2B5EF4-FFF2-40B4-BE49-F238E27FC236}">
                <a16:creationId xmlns:a16="http://schemas.microsoft.com/office/drawing/2014/main" id="{F15134A7-7800-4995-9583-A6688A9BF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900" y="2708275"/>
            <a:ext cx="481013" cy="96838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94" name="Rectangle 34">
            <a:extLst>
              <a:ext uri="{FF2B5EF4-FFF2-40B4-BE49-F238E27FC236}">
                <a16:creationId xmlns:a16="http://schemas.microsoft.com/office/drawing/2014/main" id="{EEF5F01D-F8BB-4341-B666-F9C52DF10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3090863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95" name="Rectangle 35">
            <a:extLst>
              <a:ext uri="{FF2B5EF4-FFF2-40B4-BE49-F238E27FC236}">
                <a16:creationId xmlns:a16="http://schemas.microsoft.com/office/drawing/2014/main" id="{79B03746-7A9A-41BA-B1AB-F3154C383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175" y="3082925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96" name="Rectangle 36">
            <a:extLst>
              <a:ext uri="{FF2B5EF4-FFF2-40B4-BE49-F238E27FC236}">
                <a16:creationId xmlns:a16="http://schemas.microsoft.com/office/drawing/2014/main" id="{DE8A955A-AA05-4692-8038-FFC5601C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082925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97" name="Rectangle 37">
            <a:extLst>
              <a:ext uri="{FF2B5EF4-FFF2-40B4-BE49-F238E27FC236}">
                <a16:creationId xmlns:a16="http://schemas.microsoft.com/office/drawing/2014/main" id="{1315B1C2-F171-4918-AE84-9275297F4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75" y="3071813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98" name="Rectangle 38">
            <a:extLst>
              <a:ext uri="{FF2B5EF4-FFF2-40B4-BE49-F238E27FC236}">
                <a16:creationId xmlns:a16="http://schemas.microsoft.com/office/drawing/2014/main" id="{035EAC14-CA73-42D8-AC7F-F2DEF67C6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717800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0999" name="Rectangle 39">
            <a:extLst>
              <a:ext uri="{FF2B5EF4-FFF2-40B4-BE49-F238E27FC236}">
                <a16:creationId xmlns:a16="http://schemas.microsoft.com/office/drawing/2014/main" id="{E7EB6A31-A771-4604-B38F-892240802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550" y="2708275"/>
            <a:ext cx="481013" cy="96838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0" name="Rectangle 40">
            <a:extLst>
              <a:ext uri="{FF2B5EF4-FFF2-40B4-BE49-F238E27FC236}">
                <a16:creationId xmlns:a16="http://schemas.microsoft.com/office/drawing/2014/main" id="{4E5432EB-2EC5-4FA6-A076-F029F8C8C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350" y="2717800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1" name="Rectangle 41">
            <a:extLst>
              <a:ext uri="{FF2B5EF4-FFF2-40B4-BE49-F238E27FC236}">
                <a16:creationId xmlns:a16="http://schemas.microsoft.com/office/drawing/2014/main" id="{FF08511C-12F6-4E5C-B62F-BAA3DDB73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50" y="2717800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2" name="Rectangle 42">
            <a:extLst>
              <a:ext uri="{FF2B5EF4-FFF2-40B4-BE49-F238E27FC236}">
                <a16:creationId xmlns:a16="http://schemas.microsoft.com/office/drawing/2014/main" id="{140FCD2A-BD16-4C43-AA1C-F63339234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4953000"/>
            <a:ext cx="481013" cy="96838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3" name="Rectangle 43">
            <a:extLst>
              <a:ext uri="{FF2B5EF4-FFF2-40B4-BE49-F238E27FC236}">
                <a16:creationId xmlns:a16="http://schemas.microsoft.com/office/drawing/2014/main" id="{B931806D-492C-4DB1-8D15-07F29FC3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4943475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4" name="Rectangle 44">
            <a:extLst>
              <a:ext uri="{FF2B5EF4-FFF2-40B4-BE49-F238E27FC236}">
                <a16:creationId xmlns:a16="http://schemas.microsoft.com/office/drawing/2014/main" id="{8DDDC8F8-AC39-485A-9C91-A7B865542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4972050"/>
            <a:ext cx="479425" cy="77788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5" name="Rectangle 45">
            <a:extLst>
              <a:ext uri="{FF2B5EF4-FFF2-40B4-BE49-F238E27FC236}">
                <a16:creationId xmlns:a16="http://schemas.microsoft.com/office/drawing/2014/main" id="{073DDB9A-9003-474A-A3C4-ABCEF86A5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0" y="4972050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6" name="Rectangle 46">
            <a:extLst>
              <a:ext uri="{FF2B5EF4-FFF2-40B4-BE49-F238E27FC236}">
                <a16:creationId xmlns:a16="http://schemas.microsoft.com/office/drawing/2014/main" id="{10BE92A5-EA2B-42B0-9604-0A28FD069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4972050"/>
            <a:ext cx="481013" cy="9842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41007" name="Rectangle 47">
            <a:extLst>
              <a:ext uri="{FF2B5EF4-FFF2-40B4-BE49-F238E27FC236}">
                <a16:creationId xmlns:a16="http://schemas.microsoft.com/office/drawing/2014/main" id="{E45D7BCC-BC0C-4702-B750-A8B9307C0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4964113"/>
            <a:ext cx="481013" cy="968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grpSp>
        <p:nvGrpSpPr>
          <p:cNvPr id="41008" name="Group 48">
            <a:extLst>
              <a:ext uri="{FF2B5EF4-FFF2-40B4-BE49-F238E27FC236}">
                <a16:creationId xmlns:a16="http://schemas.microsoft.com/office/drawing/2014/main" id="{B6CEA140-85E7-4B94-A6B5-7E5671AD93D7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791200"/>
            <a:ext cx="3678238" cy="244475"/>
            <a:chOff x="1104" y="3456"/>
            <a:chExt cx="2317" cy="154"/>
          </a:xfrm>
        </p:grpSpPr>
        <p:sp>
          <p:nvSpPr>
            <p:cNvPr id="41090" name="Rectangle 49">
              <a:extLst>
                <a:ext uri="{FF2B5EF4-FFF2-40B4-BE49-F238E27FC236}">
                  <a16:creationId xmlns:a16="http://schemas.microsoft.com/office/drawing/2014/main" id="{EC5B0BDF-1AEC-432D-9DDA-B8ED3E5B4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3465"/>
              <a:ext cx="303" cy="6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41091" name="Rectangle 50">
              <a:extLst>
                <a:ext uri="{FF2B5EF4-FFF2-40B4-BE49-F238E27FC236}">
                  <a16:creationId xmlns:a16="http://schemas.microsoft.com/office/drawing/2014/main" id="{7FD8ED35-B970-401B-A937-52B520A29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456"/>
              <a:ext cx="1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000000"/>
                  </a:solidFill>
                </a:rPr>
                <a:t>3/2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1092" name="Rectangle 51">
              <a:extLst>
                <a:ext uri="{FF2B5EF4-FFF2-40B4-BE49-F238E27FC236}">
                  <a16:creationId xmlns:a16="http://schemas.microsoft.com/office/drawing/2014/main" id="{DE206CC4-4682-41D4-98D0-BB522AA57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3459"/>
              <a:ext cx="303" cy="6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41093" name="Rectangle 52">
              <a:extLst>
                <a:ext uri="{FF2B5EF4-FFF2-40B4-BE49-F238E27FC236}">
                  <a16:creationId xmlns:a16="http://schemas.microsoft.com/office/drawing/2014/main" id="{D689039B-9E57-42EE-B50E-78510F5A0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3465"/>
              <a:ext cx="303" cy="6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41094" name="Rectangle 53">
              <a:extLst>
                <a:ext uri="{FF2B5EF4-FFF2-40B4-BE49-F238E27FC236}">
                  <a16:creationId xmlns:a16="http://schemas.microsoft.com/office/drawing/2014/main" id="{3563F201-1659-4A83-8236-ED35E533B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8" y="3459"/>
              <a:ext cx="303" cy="6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1009" name="Group 54">
            <a:extLst>
              <a:ext uri="{FF2B5EF4-FFF2-40B4-BE49-F238E27FC236}">
                <a16:creationId xmlns:a16="http://schemas.microsoft.com/office/drawing/2014/main" id="{E2A6B63D-9789-4A3C-B427-B1251B40D29A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825750"/>
            <a:ext cx="733425" cy="2147888"/>
            <a:chOff x="1525" y="1780"/>
            <a:chExt cx="462" cy="1353"/>
          </a:xfrm>
        </p:grpSpPr>
        <p:sp>
          <p:nvSpPr>
            <p:cNvPr id="41088" name="Freeform 55">
              <a:extLst>
                <a:ext uri="{FF2B5EF4-FFF2-40B4-BE49-F238E27FC236}">
                  <a16:creationId xmlns:a16="http://schemas.microsoft.com/office/drawing/2014/main" id="{93F1D91A-538E-4CCB-A28D-6B17D1992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" y="1877"/>
              <a:ext cx="422" cy="1256"/>
            </a:xfrm>
            <a:custGeom>
              <a:avLst/>
              <a:gdLst>
                <a:gd name="T0" fmla="*/ 0 w 843"/>
                <a:gd name="T1" fmla="*/ 1248 h 2513"/>
                <a:gd name="T2" fmla="*/ 22 w 843"/>
                <a:gd name="T3" fmla="*/ 1256 h 2513"/>
                <a:gd name="T4" fmla="*/ 422 w 843"/>
                <a:gd name="T5" fmla="*/ 7 h 2513"/>
                <a:gd name="T6" fmla="*/ 400 w 843"/>
                <a:gd name="T7" fmla="*/ 0 h 2513"/>
                <a:gd name="T8" fmla="*/ 0 w 843"/>
                <a:gd name="T9" fmla="*/ 1248 h 2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3"/>
                <a:gd name="T16" fmla="*/ 0 h 2513"/>
                <a:gd name="T17" fmla="*/ 843 w 843"/>
                <a:gd name="T18" fmla="*/ 2513 h 25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3" h="2513">
                  <a:moveTo>
                    <a:pt x="0" y="2497"/>
                  </a:moveTo>
                  <a:lnTo>
                    <a:pt x="44" y="2513"/>
                  </a:lnTo>
                  <a:lnTo>
                    <a:pt x="843" y="15"/>
                  </a:lnTo>
                  <a:lnTo>
                    <a:pt x="799" y="0"/>
                  </a:lnTo>
                  <a:lnTo>
                    <a:pt x="0" y="249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9" name="Freeform 56">
              <a:extLst>
                <a:ext uri="{FF2B5EF4-FFF2-40B4-BE49-F238E27FC236}">
                  <a16:creationId xmlns:a16="http://schemas.microsoft.com/office/drawing/2014/main" id="{26F3C8FB-CC04-4ECA-9E22-B830F738F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" y="1780"/>
              <a:ext cx="103" cy="120"/>
            </a:xfrm>
            <a:custGeom>
              <a:avLst/>
              <a:gdLst>
                <a:gd name="T0" fmla="*/ 103 w 205"/>
                <a:gd name="T1" fmla="*/ 120 h 240"/>
                <a:gd name="T2" fmla="*/ 84 w 205"/>
                <a:gd name="T3" fmla="*/ 0 h 240"/>
                <a:gd name="T4" fmla="*/ 0 w 205"/>
                <a:gd name="T5" fmla="*/ 87 h 240"/>
                <a:gd name="T6" fmla="*/ 103 w 205"/>
                <a:gd name="T7" fmla="*/ 12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5"/>
                <a:gd name="T13" fmla="*/ 0 h 240"/>
                <a:gd name="T14" fmla="*/ 205 w 205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5" h="240">
                  <a:moveTo>
                    <a:pt x="205" y="240"/>
                  </a:moveTo>
                  <a:lnTo>
                    <a:pt x="167" y="0"/>
                  </a:lnTo>
                  <a:lnTo>
                    <a:pt x="0" y="174"/>
                  </a:lnTo>
                  <a:lnTo>
                    <a:pt x="205" y="2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0" name="Group 57">
            <a:extLst>
              <a:ext uri="{FF2B5EF4-FFF2-40B4-BE49-F238E27FC236}">
                <a16:creationId xmlns:a16="http://schemas.microsoft.com/office/drawing/2014/main" id="{112DD1AE-2081-43F2-A3A2-13488F60B52A}"/>
              </a:ext>
            </a:extLst>
          </p:cNvPr>
          <p:cNvGrpSpPr>
            <a:grpSpLocks/>
          </p:cNvGrpSpPr>
          <p:nvPr/>
        </p:nvGrpSpPr>
        <p:grpSpPr bwMode="auto">
          <a:xfrm>
            <a:off x="3117850" y="2825750"/>
            <a:ext cx="731838" cy="2147888"/>
            <a:chOff x="1964" y="1780"/>
            <a:chExt cx="461" cy="1353"/>
          </a:xfrm>
        </p:grpSpPr>
        <p:sp>
          <p:nvSpPr>
            <p:cNvPr id="41086" name="Freeform 58">
              <a:extLst>
                <a:ext uri="{FF2B5EF4-FFF2-40B4-BE49-F238E27FC236}">
                  <a16:creationId xmlns:a16="http://schemas.microsoft.com/office/drawing/2014/main" id="{EED0B1BB-DB92-4A29-B690-71D69195C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" y="1877"/>
              <a:ext cx="421" cy="1256"/>
            </a:xfrm>
            <a:custGeom>
              <a:avLst/>
              <a:gdLst>
                <a:gd name="T0" fmla="*/ 0 w 841"/>
                <a:gd name="T1" fmla="*/ 1248 h 2513"/>
                <a:gd name="T2" fmla="*/ 22 w 841"/>
                <a:gd name="T3" fmla="*/ 1256 h 2513"/>
                <a:gd name="T4" fmla="*/ 421 w 841"/>
                <a:gd name="T5" fmla="*/ 7 h 2513"/>
                <a:gd name="T6" fmla="*/ 399 w 841"/>
                <a:gd name="T7" fmla="*/ 0 h 2513"/>
                <a:gd name="T8" fmla="*/ 0 w 841"/>
                <a:gd name="T9" fmla="*/ 1248 h 2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1"/>
                <a:gd name="T16" fmla="*/ 0 h 2513"/>
                <a:gd name="T17" fmla="*/ 841 w 841"/>
                <a:gd name="T18" fmla="*/ 2513 h 25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1" h="2513">
                  <a:moveTo>
                    <a:pt x="0" y="2497"/>
                  </a:moveTo>
                  <a:lnTo>
                    <a:pt x="44" y="2513"/>
                  </a:lnTo>
                  <a:lnTo>
                    <a:pt x="841" y="15"/>
                  </a:lnTo>
                  <a:lnTo>
                    <a:pt x="797" y="0"/>
                  </a:lnTo>
                  <a:lnTo>
                    <a:pt x="0" y="249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7" name="Freeform 59">
              <a:extLst>
                <a:ext uri="{FF2B5EF4-FFF2-40B4-BE49-F238E27FC236}">
                  <a16:creationId xmlns:a16="http://schemas.microsoft.com/office/drawing/2014/main" id="{50C0DD7E-7EAE-40F0-ACEE-062148A4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1780"/>
              <a:ext cx="103" cy="120"/>
            </a:xfrm>
            <a:custGeom>
              <a:avLst/>
              <a:gdLst>
                <a:gd name="T0" fmla="*/ 103 w 206"/>
                <a:gd name="T1" fmla="*/ 120 h 240"/>
                <a:gd name="T2" fmla="*/ 84 w 206"/>
                <a:gd name="T3" fmla="*/ 0 h 240"/>
                <a:gd name="T4" fmla="*/ 0 w 206"/>
                <a:gd name="T5" fmla="*/ 87 h 240"/>
                <a:gd name="T6" fmla="*/ 103 w 206"/>
                <a:gd name="T7" fmla="*/ 12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240"/>
                <a:gd name="T14" fmla="*/ 206 w 206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240">
                  <a:moveTo>
                    <a:pt x="206" y="240"/>
                  </a:moveTo>
                  <a:lnTo>
                    <a:pt x="168" y="0"/>
                  </a:lnTo>
                  <a:lnTo>
                    <a:pt x="0" y="174"/>
                  </a:lnTo>
                  <a:lnTo>
                    <a:pt x="206" y="2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1" name="Group 60">
            <a:extLst>
              <a:ext uri="{FF2B5EF4-FFF2-40B4-BE49-F238E27FC236}">
                <a16:creationId xmlns:a16="http://schemas.microsoft.com/office/drawing/2014/main" id="{89F7770D-C58A-4A12-8695-9778D92D52FB}"/>
              </a:ext>
            </a:extLst>
          </p:cNvPr>
          <p:cNvGrpSpPr>
            <a:grpSpLocks/>
          </p:cNvGrpSpPr>
          <p:nvPr/>
        </p:nvGrpSpPr>
        <p:grpSpPr bwMode="auto">
          <a:xfrm>
            <a:off x="3803650" y="2816225"/>
            <a:ext cx="731838" cy="2147888"/>
            <a:chOff x="2396" y="1774"/>
            <a:chExt cx="461" cy="1353"/>
          </a:xfrm>
        </p:grpSpPr>
        <p:sp>
          <p:nvSpPr>
            <p:cNvPr id="41084" name="Freeform 61">
              <a:extLst>
                <a:ext uri="{FF2B5EF4-FFF2-40B4-BE49-F238E27FC236}">
                  <a16:creationId xmlns:a16="http://schemas.microsoft.com/office/drawing/2014/main" id="{5EBF08D0-8B90-4B61-9E38-6BE4420B7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1870"/>
              <a:ext cx="421" cy="1257"/>
            </a:xfrm>
            <a:custGeom>
              <a:avLst/>
              <a:gdLst>
                <a:gd name="T0" fmla="*/ 0 w 841"/>
                <a:gd name="T1" fmla="*/ 1249 h 2513"/>
                <a:gd name="T2" fmla="*/ 22 w 841"/>
                <a:gd name="T3" fmla="*/ 1257 h 2513"/>
                <a:gd name="T4" fmla="*/ 421 w 841"/>
                <a:gd name="T5" fmla="*/ 8 h 2513"/>
                <a:gd name="T6" fmla="*/ 399 w 841"/>
                <a:gd name="T7" fmla="*/ 0 h 2513"/>
                <a:gd name="T8" fmla="*/ 0 w 841"/>
                <a:gd name="T9" fmla="*/ 1249 h 2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1"/>
                <a:gd name="T16" fmla="*/ 0 h 2513"/>
                <a:gd name="T17" fmla="*/ 841 w 841"/>
                <a:gd name="T18" fmla="*/ 2513 h 25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1" h="2513">
                  <a:moveTo>
                    <a:pt x="0" y="2498"/>
                  </a:moveTo>
                  <a:lnTo>
                    <a:pt x="44" y="2513"/>
                  </a:lnTo>
                  <a:lnTo>
                    <a:pt x="841" y="16"/>
                  </a:lnTo>
                  <a:lnTo>
                    <a:pt x="797" y="0"/>
                  </a:lnTo>
                  <a:lnTo>
                    <a:pt x="0" y="249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5" name="Freeform 62">
              <a:extLst>
                <a:ext uri="{FF2B5EF4-FFF2-40B4-BE49-F238E27FC236}">
                  <a16:creationId xmlns:a16="http://schemas.microsoft.com/office/drawing/2014/main" id="{B9E2BE5B-AD9F-4D80-9740-64097CBF2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1774"/>
              <a:ext cx="103" cy="119"/>
            </a:xfrm>
            <a:custGeom>
              <a:avLst/>
              <a:gdLst>
                <a:gd name="T0" fmla="*/ 103 w 206"/>
                <a:gd name="T1" fmla="*/ 119 h 238"/>
                <a:gd name="T2" fmla="*/ 84 w 206"/>
                <a:gd name="T3" fmla="*/ 0 h 238"/>
                <a:gd name="T4" fmla="*/ 0 w 206"/>
                <a:gd name="T5" fmla="*/ 87 h 238"/>
                <a:gd name="T6" fmla="*/ 103 w 206"/>
                <a:gd name="T7" fmla="*/ 119 h 2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238"/>
                <a:gd name="T14" fmla="*/ 206 w 206"/>
                <a:gd name="T15" fmla="*/ 238 h 2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238">
                  <a:moveTo>
                    <a:pt x="206" y="238"/>
                  </a:moveTo>
                  <a:lnTo>
                    <a:pt x="168" y="0"/>
                  </a:lnTo>
                  <a:lnTo>
                    <a:pt x="0" y="173"/>
                  </a:lnTo>
                  <a:lnTo>
                    <a:pt x="206" y="23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2" name="Group 63">
            <a:extLst>
              <a:ext uri="{FF2B5EF4-FFF2-40B4-BE49-F238E27FC236}">
                <a16:creationId xmlns:a16="http://schemas.microsoft.com/office/drawing/2014/main" id="{E72D0D9F-00E9-46C9-8145-AF8D5C24CFE1}"/>
              </a:ext>
            </a:extLst>
          </p:cNvPr>
          <p:cNvGrpSpPr>
            <a:grpSpLocks/>
          </p:cNvGrpSpPr>
          <p:nvPr/>
        </p:nvGrpSpPr>
        <p:grpSpPr bwMode="auto">
          <a:xfrm>
            <a:off x="4489450" y="2825750"/>
            <a:ext cx="731838" cy="2147888"/>
            <a:chOff x="2828" y="1780"/>
            <a:chExt cx="461" cy="1353"/>
          </a:xfrm>
        </p:grpSpPr>
        <p:sp>
          <p:nvSpPr>
            <p:cNvPr id="41082" name="Freeform 64">
              <a:extLst>
                <a:ext uri="{FF2B5EF4-FFF2-40B4-BE49-F238E27FC236}">
                  <a16:creationId xmlns:a16="http://schemas.microsoft.com/office/drawing/2014/main" id="{0D9B938D-8DAB-4D85-ABD0-37D2D7974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1877"/>
              <a:ext cx="421" cy="1256"/>
            </a:xfrm>
            <a:custGeom>
              <a:avLst/>
              <a:gdLst>
                <a:gd name="T0" fmla="*/ 0 w 841"/>
                <a:gd name="T1" fmla="*/ 1248 h 2513"/>
                <a:gd name="T2" fmla="*/ 22 w 841"/>
                <a:gd name="T3" fmla="*/ 1256 h 2513"/>
                <a:gd name="T4" fmla="*/ 421 w 841"/>
                <a:gd name="T5" fmla="*/ 7 h 2513"/>
                <a:gd name="T6" fmla="*/ 399 w 841"/>
                <a:gd name="T7" fmla="*/ 0 h 2513"/>
                <a:gd name="T8" fmla="*/ 0 w 841"/>
                <a:gd name="T9" fmla="*/ 1248 h 2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1"/>
                <a:gd name="T16" fmla="*/ 0 h 2513"/>
                <a:gd name="T17" fmla="*/ 841 w 841"/>
                <a:gd name="T18" fmla="*/ 2513 h 25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1" h="2513">
                  <a:moveTo>
                    <a:pt x="0" y="2497"/>
                  </a:moveTo>
                  <a:lnTo>
                    <a:pt x="44" y="2513"/>
                  </a:lnTo>
                  <a:lnTo>
                    <a:pt x="841" y="15"/>
                  </a:lnTo>
                  <a:lnTo>
                    <a:pt x="797" y="0"/>
                  </a:lnTo>
                  <a:lnTo>
                    <a:pt x="0" y="249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3" name="Freeform 65">
              <a:extLst>
                <a:ext uri="{FF2B5EF4-FFF2-40B4-BE49-F238E27FC236}">
                  <a16:creationId xmlns:a16="http://schemas.microsoft.com/office/drawing/2014/main" id="{4F19D408-3437-4823-A73B-E98FE610F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1780"/>
              <a:ext cx="103" cy="120"/>
            </a:xfrm>
            <a:custGeom>
              <a:avLst/>
              <a:gdLst>
                <a:gd name="T0" fmla="*/ 103 w 206"/>
                <a:gd name="T1" fmla="*/ 120 h 240"/>
                <a:gd name="T2" fmla="*/ 84 w 206"/>
                <a:gd name="T3" fmla="*/ 0 h 240"/>
                <a:gd name="T4" fmla="*/ 0 w 206"/>
                <a:gd name="T5" fmla="*/ 87 h 240"/>
                <a:gd name="T6" fmla="*/ 103 w 206"/>
                <a:gd name="T7" fmla="*/ 12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240"/>
                <a:gd name="T14" fmla="*/ 206 w 206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240">
                  <a:moveTo>
                    <a:pt x="206" y="240"/>
                  </a:moveTo>
                  <a:lnTo>
                    <a:pt x="168" y="0"/>
                  </a:lnTo>
                  <a:lnTo>
                    <a:pt x="0" y="174"/>
                  </a:lnTo>
                  <a:lnTo>
                    <a:pt x="206" y="2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3" name="Group 66">
            <a:extLst>
              <a:ext uri="{FF2B5EF4-FFF2-40B4-BE49-F238E27FC236}">
                <a16:creationId xmlns:a16="http://schemas.microsoft.com/office/drawing/2014/main" id="{FF909297-3AC3-4171-A7AA-7D040346B4A1}"/>
              </a:ext>
            </a:extLst>
          </p:cNvPr>
          <p:cNvGrpSpPr>
            <a:grpSpLocks/>
          </p:cNvGrpSpPr>
          <p:nvPr/>
        </p:nvGrpSpPr>
        <p:grpSpPr bwMode="auto">
          <a:xfrm>
            <a:off x="5175250" y="2816225"/>
            <a:ext cx="731838" cy="2147888"/>
            <a:chOff x="3260" y="1774"/>
            <a:chExt cx="461" cy="1353"/>
          </a:xfrm>
        </p:grpSpPr>
        <p:sp>
          <p:nvSpPr>
            <p:cNvPr id="41080" name="Freeform 67">
              <a:extLst>
                <a:ext uri="{FF2B5EF4-FFF2-40B4-BE49-F238E27FC236}">
                  <a16:creationId xmlns:a16="http://schemas.microsoft.com/office/drawing/2014/main" id="{E575640E-F9F1-48E0-BB19-D16A732C1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1870"/>
              <a:ext cx="421" cy="1257"/>
            </a:xfrm>
            <a:custGeom>
              <a:avLst/>
              <a:gdLst>
                <a:gd name="T0" fmla="*/ 0 w 841"/>
                <a:gd name="T1" fmla="*/ 1249 h 2513"/>
                <a:gd name="T2" fmla="*/ 22 w 841"/>
                <a:gd name="T3" fmla="*/ 1257 h 2513"/>
                <a:gd name="T4" fmla="*/ 421 w 841"/>
                <a:gd name="T5" fmla="*/ 8 h 2513"/>
                <a:gd name="T6" fmla="*/ 399 w 841"/>
                <a:gd name="T7" fmla="*/ 0 h 2513"/>
                <a:gd name="T8" fmla="*/ 0 w 841"/>
                <a:gd name="T9" fmla="*/ 1249 h 2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1"/>
                <a:gd name="T16" fmla="*/ 0 h 2513"/>
                <a:gd name="T17" fmla="*/ 841 w 841"/>
                <a:gd name="T18" fmla="*/ 2513 h 25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1" h="2513">
                  <a:moveTo>
                    <a:pt x="0" y="2498"/>
                  </a:moveTo>
                  <a:lnTo>
                    <a:pt x="44" y="2513"/>
                  </a:lnTo>
                  <a:lnTo>
                    <a:pt x="841" y="16"/>
                  </a:lnTo>
                  <a:lnTo>
                    <a:pt x="797" y="0"/>
                  </a:lnTo>
                  <a:lnTo>
                    <a:pt x="0" y="249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1" name="Freeform 68">
              <a:extLst>
                <a:ext uri="{FF2B5EF4-FFF2-40B4-BE49-F238E27FC236}">
                  <a16:creationId xmlns:a16="http://schemas.microsoft.com/office/drawing/2014/main" id="{A855957F-3D8B-447E-A5CC-9963D45BF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774"/>
              <a:ext cx="103" cy="119"/>
            </a:xfrm>
            <a:custGeom>
              <a:avLst/>
              <a:gdLst>
                <a:gd name="T0" fmla="*/ 103 w 206"/>
                <a:gd name="T1" fmla="*/ 119 h 238"/>
                <a:gd name="T2" fmla="*/ 84 w 206"/>
                <a:gd name="T3" fmla="*/ 0 h 238"/>
                <a:gd name="T4" fmla="*/ 0 w 206"/>
                <a:gd name="T5" fmla="*/ 87 h 238"/>
                <a:gd name="T6" fmla="*/ 103 w 206"/>
                <a:gd name="T7" fmla="*/ 119 h 2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238"/>
                <a:gd name="T14" fmla="*/ 206 w 206"/>
                <a:gd name="T15" fmla="*/ 238 h 2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238">
                  <a:moveTo>
                    <a:pt x="206" y="238"/>
                  </a:moveTo>
                  <a:lnTo>
                    <a:pt x="168" y="0"/>
                  </a:lnTo>
                  <a:lnTo>
                    <a:pt x="0" y="173"/>
                  </a:lnTo>
                  <a:lnTo>
                    <a:pt x="206" y="23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4" name="Group 69">
            <a:extLst>
              <a:ext uri="{FF2B5EF4-FFF2-40B4-BE49-F238E27FC236}">
                <a16:creationId xmlns:a16="http://schemas.microsoft.com/office/drawing/2014/main" id="{A5A22F7E-B135-482B-A626-E418555CDE61}"/>
              </a:ext>
            </a:extLst>
          </p:cNvPr>
          <p:cNvGrpSpPr>
            <a:grpSpLocks/>
          </p:cNvGrpSpPr>
          <p:nvPr/>
        </p:nvGrpSpPr>
        <p:grpSpPr bwMode="auto">
          <a:xfrm>
            <a:off x="2527300" y="2803525"/>
            <a:ext cx="720725" cy="2143125"/>
            <a:chOff x="1592" y="1766"/>
            <a:chExt cx="454" cy="1350"/>
          </a:xfrm>
        </p:grpSpPr>
        <p:sp>
          <p:nvSpPr>
            <p:cNvPr id="41078" name="Line 70">
              <a:extLst>
                <a:ext uri="{FF2B5EF4-FFF2-40B4-BE49-F238E27FC236}">
                  <a16:creationId xmlns:a16="http://schemas.microsoft.com/office/drawing/2014/main" id="{43676B9F-C16F-4438-B8E1-11F2E6E1A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1" y="1766"/>
              <a:ext cx="425" cy="12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9" name="Freeform 71">
              <a:extLst>
                <a:ext uri="{FF2B5EF4-FFF2-40B4-BE49-F238E27FC236}">
                  <a16:creationId xmlns:a16="http://schemas.microsoft.com/office/drawing/2014/main" id="{50150B82-533D-4428-A1A0-05FCF3477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" y="3047"/>
              <a:ext cx="60" cy="69"/>
            </a:xfrm>
            <a:custGeom>
              <a:avLst/>
              <a:gdLst>
                <a:gd name="T0" fmla="*/ 0 w 121"/>
                <a:gd name="T1" fmla="*/ 0 h 138"/>
                <a:gd name="T2" fmla="*/ 11 w 121"/>
                <a:gd name="T3" fmla="*/ 69 h 138"/>
                <a:gd name="T4" fmla="*/ 60 w 121"/>
                <a:gd name="T5" fmla="*/ 19 h 138"/>
                <a:gd name="T6" fmla="*/ 0 w 121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138"/>
                <a:gd name="T14" fmla="*/ 121 w 121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138">
                  <a:moveTo>
                    <a:pt x="0" y="0"/>
                  </a:moveTo>
                  <a:lnTo>
                    <a:pt x="23" y="138"/>
                  </a:lnTo>
                  <a:lnTo>
                    <a:pt x="121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5" name="Group 72">
            <a:extLst>
              <a:ext uri="{FF2B5EF4-FFF2-40B4-BE49-F238E27FC236}">
                <a16:creationId xmlns:a16="http://schemas.microsoft.com/office/drawing/2014/main" id="{D5093AC8-7B68-4E8A-A893-875036FDB097}"/>
              </a:ext>
            </a:extLst>
          </p:cNvPr>
          <p:cNvGrpSpPr>
            <a:grpSpLocks/>
          </p:cNvGrpSpPr>
          <p:nvPr/>
        </p:nvGrpSpPr>
        <p:grpSpPr bwMode="auto">
          <a:xfrm>
            <a:off x="3221038" y="2835275"/>
            <a:ext cx="722312" cy="2141538"/>
            <a:chOff x="2029" y="1786"/>
            <a:chExt cx="455" cy="1349"/>
          </a:xfrm>
        </p:grpSpPr>
        <p:sp>
          <p:nvSpPr>
            <p:cNvPr id="41076" name="Line 73">
              <a:extLst>
                <a:ext uri="{FF2B5EF4-FFF2-40B4-BE49-F238E27FC236}">
                  <a16:creationId xmlns:a16="http://schemas.microsoft.com/office/drawing/2014/main" id="{314D8C4B-CAC2-4AB9-AB74-43F6360134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9" y="1786"/>
              <a:ext cx="425" cy="12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7" name="Freeform 74">
              <a:extLst>
                <a:ext uri="{FF2B5EF4-FFF2-40B4-BE49-F238E27FC236}">
                  <a16:creationId xmlns:a16="http://schemas.microsoft.com/office/drawing/2014/main" id="{37BD7078-81E8-43C4-A763-D3496F813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3066"/>
              <a:ext cx="61" cy="69"/>
            </a:xfrm>
            <a:custGeom>
              <a:avLst/>
              <a:gdLst>
                <a:gd name="T0" fmla="*/ 0 w 121"/>
                <a:gd name="T1" fmla="*/ 0 h 139"/>
                <a:gd name="T2" fmla="*/ 12 w 121"/>
                <a:gd name="T3" fmla="*/ 69 h 139"/>
                <a:gd name="T4" fmla="*/ 61 w 121"/>
                <a:gd name="T5" fmla="*/ 19 h 139"/>
                <a:gd name="T6" fmla="*/ 0 w 121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139"/>
                <a:gd name="T14" fmla="*/ 121 w 121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139">
                  <a:moveTo>
                    <a:pt x="0" y="0"/>
                  </a:moveTo>
                  <a:lnTo>
                    <a:pt x="23" y="139"/>
                  </a:lnTo>
                  <a:lnTo>
                    <a:pt x="12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6" name="Group 75">
            <a:extLst>
              <a:ext uri="{FF2B5EF4-FFF2-40B4-BE49-F238E27FC236}">
                <a16:creationId xmlns:a16="http://schemas.microsoft.com/office/drawing/2014/main" id="{AB1D7870-FCE0-4487-B1D4-051B8632CCDE}"/>
              </a:ext>
            </a:extLst>
          </p:cNvPr>
          <p:cNvGrpSpPr>
            <a:grpSpLocks/>
          </p:cNvGrpSpPr>
          <p:nvPr/>
        </p:nvGrpSpPr>
        <p:grpSpPr bwMode="auto">
          <a:xfrm>
            <a:off x="3906838" y="2814638"/>
            <a:ext cx="722312" cy="2144712"/>
            <a:chOff x="2461" y="1773"/>
            <a:chExt cx="455" cy="1351"/>
          </a:xfrm>
        </p:grpSpPr>
        <p:sp>
          <p:nvSpPr>
            <p:cNvPr id="41074" name="Line 76">
              <a:extLst>
                <a:ext uri="{FF2B5EF4-FFF2-40B4-BE49-F238E27FC236}">
                  <a16:creationId xmlns:a16="http://schemas.microsoft.com/office/drawing/2014/main" id="{B915D7D6-4B11-4852-B6B1-077127D7E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91" y="1773"/>
              <a:ext cx="425" cy="12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5" name="Freeform 77">
              <a:extLst>
                <a:ext uri="{FF2B5EF4-FFF2-40B4-BE49-F238E27FC236}">
                  <a16:creationId xmlns:a16="http://schemas.microsoft.com/office/drawing/2014/main" id="{2F2EB292-DFDB-489A-B75F-4087A9012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3054"/>
              <a:ext cx="61" cy="70"/>
            </a:xfrm>
            <a:custGeom>
              <a:avLst/>
              <a:gdLst>
                <a:gd name="T0" fmla="*/ 0 w 121"/>
                <a:gd name="T1" fmla="*/ 0 h 141"/>
                <a:gd name="T2" fmla="*/ 12 w 121"/>
                <a:gd name="T3" fmla="*/ 70 h 141"/>
                <a:gd name="T4" fmla="*/ 61 w 121"/>
                <a:gd name="T5" fmla="*/ 19 h 141"/>
                <a:gd name="T6" fmla="*/ 0 w 121"/>
                <a:gd name="T7" fmla="*/ 0 h 1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141"/>
                <a:gd name="T14" fmla="*/ 121 w 121"/>
                <a:gd name="T15" fmla="*/ 141 h 1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141">
                  <a:moveTo>
                    <a:pt x="0" y="0"/>
                  </a:moveTo>
                  <a:lnTo>
                    <a:pt x="23" y="141"/>
                  </a:lnTo>
                  <a:lnTo>
                    <a:pt x="12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7" name="Group 78">
            <a:extLst>
              <a:ext uri="{FF2B5EF4-FFF2-40B4-BE49-F238E27FC236}">
                <a16:creationId xmlns:a16="http://schemas.microsoft.com/office/drawing/2014/main" id="{345C4DB3-BF8E-4B5C-9A39-5DEB3BAB9B34}"/>
              </a:ext>
            </a:extLst>
          </p:cNvPr>
          <p:cNvGrpSpPr>
            <a:grpSpLocks/>
          </p:cNvGrpSpPr>
          <p:nvPr/>
        </p:nvGrpSpPr>
        <p:grpSpPr bwMode="auto">
          <a:xfrm>
            <a:off x="4592638" y="2844800"/>
            <a:ext cx="722312" cy="2144713"/>
            <a:chOff x="2893" y="1792"/>
            <a:chExt cx="455" cy="1351"/>
          </a:xfrm>
        </p:grpSpPr>
        <p:sp>
          <p:nvSpPr>
            <p:cNvPr id="41072" name="Line 79">
              <a:extLst>
                <a:ext uri="{FF2B5EF4-FFF2-40B4-BE49-F238E27FC236}">
                  <a16:creationId xmlns:a16="http://schemas.microsoft.com/office/drawing/2014/main" id="{C4745ED9-1CED-40E7-945F-E6DCFFB737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3" y="1792"/>
              <a:ext cx="425" cy="12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3" name="Freeform 80">
              <a:extLst>
                <a:ext uri="{FF2B5EF4-FFF2-40B4-BE49-F238E27FC236}">
                  <a16:creationId xmlns:a16="http://schemas.microsoft.com/office/drawing/2014/main" id="{E0BDE2CC-0848-44EA-B609-E9F9ED07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" y="3073"/>
              <a:ext cx="61" cy="70"/>
            </a:xfrm>
            <a:custGeom>
              <a:avLst/>
              <a:gdLst>
                <a:gd name="T0" fmla="*/ 0 w 121"/>
                <a:gd name="T1" fmla="*/ 0 h 140"/>
                <a:gd name="T2" fmla="*/ 12 w 121"/>
                <a:gd name="T3" fmla="*/ 70 h 140"/>
                <a:gd name="T4" fmla="*/ 61 w 121"/>
                <a:gd name="T5" fmla="*/ 19 h 140"/>
                <a:gd name="T6" fmla="*/ 0 w 121"/>
                <a:gd name="T7" fmla="*/ 0 h 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140"/>
                <a:gd name="T14" fmla="*/ 121 w 121"/>
                <a:gd name="T15" fmla="*/ 140 h 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140">
                  <a:moveTo>
                    <a:pt x="0" y="0"/>
                  </a:moveTo>
                  <a:lnTo>
                    <a:pt x="23" y="140"/>
                  </a:lnTo>
                  <a:lnTo>
                    <a:pt x="121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8" name="Group 81">
            <a:extLst>
              <a:ext uri="{FF2B5EF4-FFF2-40B4-BE49-F238E27FC236}">
                <a16:creationId xmlns:a16="http://schemas.microsoft.com/office/drawing/2014/main" id="{EC0D6612-7152-4583-BFB6-9740B28A2E0D}"/>
              </a:ext>
            </a:extLst>
          </p:cNvPr>
          <p:cNvGrpSpPr>
            <a:grpSpLocks/>
          </p:cNvGrpSpPr>
          <p:nvPr/>
        </p:nvGrpSpPr>
        <p:grpSpPr bwMode="auto">
          <a:xfrm>
            <a:off x="5308600" y="2814638"/>
            <a:ext cx="720725" cy="2144712"/>
            <a:chOff x="3344" y="1773"/>
            <a:chExt cx="454" cy="1351"/>
          </a:xfrm>
        </p:grpSpPr>
        <p:sp>
          <p:nvSpPr>
            <p:cNvPr id="41070" name="Line 82">
              <a:extLst>
                <a:ext uri="{FF2B5EF4-FFF2-40B4-BE49-F238E27FC236}">
                  <a16:creationId xmlns:a16="http://schemas.microsoft.com/office/drawing/2014/main" id="{0CA43843-CDB5-441C-8537-D63EA597A6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3" y="1773"/>
              <a:ext cx="425" cy="12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1" name="Freeform 83">
              <a:extLst>
                <a:ext uri="{FF2B5EF4-FFF2-40B4-BE49-F238E27FC236}">
                  <a16:creationId xmlns:a16="http://schemas.microsoft.com/office/drawing/2014/main" id="{68ED999C-6CCC-4939-91F2-0228BF13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" y="3054"/>
              <a:ext cx="60" cy="70"/>
            </a:xfrm>
            <a:custGeom>
              <a:avLst/>
              <a:gdLst>
                <a:gd name="T0" fmla="*/ 0 w 121"/>
                <a:gd name="T1" fmla="*/ 0 h 141"/>
                <a:gd name="T2" fmla="*/ 10 w 121"/>
                <a:gd name="T3" fmla="*/ 70 h 141"/>
                <a:gd name="T4" fmla="*/ 60 w 121"/>
                <a:gd name="T5" fmla="*/ 19 h 141"/>
                <a:gd name="T6" fmla="*/ 0 w 121"/>
                <a:gd name="T7" fmla="*/ 0 h 1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141"/>
                <a:gd name="T14" fmla="*/ 121 w 121"/>
                <a:gd name="T15" fmla="*/ 141 h 1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141">
                  <a:moveTo>
                    <a:pt x="0" y="0"/>
                  </a:moveTo>
                  <a:lnTo>
                    <a:pt x="21" y="141"/>
                  </a:lnTo>
                  <a:lnTo>
                    <a:pt x="12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9" name="Group 84">
            <a:extLst>
              <a:ext uri="{FF2B5EF4-FFF2-40B4-BE49-F238E27FC236}">
                <a16:creationId xmlns:a16="http://schemas.microsoft.com/office/drawing/2014/main" id="{052CB74B-2E06-4285-BFF5-553593FF1441}"/>
              </a:ext>
            </a:extLst>
          </p:cNvPr>
          <p:cNvGrpSpPr>
            <a:grpSpLocks/>
          </p:cNvGrpSpPr>
          <p:nvPr/>
        </p:nvGrpSpPr>
        <p:grpSpPr bwMode="auto">
          <a:xfrm>
            <a:off x="3013075" y="2835275"/>
            <a:ext cx="254000" cy="2141538"/>
            <a:chOff x="1898" y="1786"/>
            <a:chExt cx="160" cy="1349"/>
          </a:xfrm>
        </p:grpSpPr>
        <p:sp>
          <p:nvSpPr>
            <p:cNvPr id="41068" name="Line 85">
              <a:extLst>
                <a:ext uri="{FF2B5EF4-FFF2-40B4-BE49-F238E27FC236}">
                  <a16:creationId xmlns:a16="http://schemas.microsoft.com/office/drawing/2014/main" id="{59A5A09D-2F15-45A7-8188-E3CF48B03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9" y="1786"/>
              <a:ext cx="129" cy="12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9" name="Freeform 86">
              <a:extLst>
                <a:ext uri="{FF2B5EF4-FFF2-40B4-BE49-F238E27FC236}">
                  <a16:creationId xmlns:a16="http://schemas.microsoft.com/office/drawing/2014/main" id="{14031E18-DEE2-4FA5-933B-379B3FA0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" y="3070"/>
              <a:ext cx="62" cy="65"/>
            </a:xfrm>
            <a:custGeom>
              <a:avLst/>
              <a:gdLst>
                <a:gd name="T0" fmla="*/ 0 w 125"/>
                <a:gd name="T1" fmla="*/ 0 h 131"/>
                <a:gd name="T2" fmla="*/ 24 w 125"/>
                <a:gd name="T3" fmla="*/ 65 h 131"/>
                <a:gd name="T4" fmla="*/ 62 w 125"/>
                <a:gd name="T5" fmla="*/ 7 h 131"/>
                <a:gd name="T6" fmla="*/ 0 w 12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31"/>
                <a:gd name="T14" fmla="*/ 125 w 12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31">
                  <a:moveTo>
                    <a:pt x="0" y="0"/>
                  </a:moveTo>
                  <a:lnTo>
                    <a:pt x="48" y="131"/>
                  </a:lnTo>
                  <a:lnTo>
                    <a:pt x="125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20" name="Group 87">
            <a:extLst>
              <a:ext uri="{FF2B5EF4-FFF2-40B4-BE49-F238E27FC236}">
                <a16:creationId xmlns:a16="http://schemas.microsoft.com/office/drawing/2014/main" id="{178C42AE-9214-4961-A52A-774035E4AA24}"/>
              </a:ext>
            </a:extLst>
          </p:cNvPr>
          <p:cNvGrpSpPr>
            <a:grpSpLocks/>
          </p:cNvGrpSpPr>
          <p:nvPr/>
        </p:nvGrpSpPr>
        <p:grpSpPr bwMode="auto">
          <a:xfrm>
            <a:off x="3698875" y="2825750"/>
            <a:ext cx="254000" cy="2143125"/>
            <a:chOff x="2330" y="1780"/>
            <a:chExt cx="160" cy="1350"/>
          </a:xfrm>
        </p:grpSpPr>
        <p:sp>
          <p:nvSpPr>
            <p:cNvPr id="41066" name="Line 88">
              <a:extLst>
                <a:ext uri="{FF2B5EF4-FFF2-40B4-BE49-F238E27FC236}">
                  <a16:creationId xmlns:a16="http://schemas.microsoft.com/office/drawing/2014/main" id="{2CB22472-310D-4351-BC52-DAB87B9F51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61" y="1780"/>
              <a:ext cx="129" cy="12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7" name="Freeform 89">
              <a:extLst>
                <a:ext uri="{FF2B5EF4-FFF2-40B4-BE49-F238E27FC236}">
                  <a16:creationId xmlns:a16="http://schemas.microsoft.com/office/drawing/2014/main" id="{2225366F-36B5-4CB6-B88F-8AE0CF049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3064"/>
              <a:ext cx="62" cy="66"/>
            </a:xfrm>
            <a:custGeom>
              <a:avLst/>
              <a:gdLst>
                <a:gd name="T0" fmla="*/ 0 w 125"/>
                <a:gd name="T1" fmla="*/ 0 h 130"/>
                <a:gd name="T2" fmla="*/ 24 w 125"/>
                <a:gd name="T3" fmla="*/ 66 h 130"/>
                <a:gd name="T4" fmla="*/ 62 w 125"/>
                <a:gd name="T5" fmla="*/ 7 h 130"/>
                <a:gd name="T6" fmla="*/ 0 w 125"/>
                <a:gd name="T7" fmla="*/ 0 h 1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30"/>
                <a:gd name="T14" fmla="*/ 125 w 125"/>
                <a:gd name="T15" fmla="*/ 130 h 1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30">
                  <a:moveTo>
                    <a:pt x="0" y="0"/>
                  </a:moveTo>
                  <a:lnTo>
                    <a:pt x="48" y="130"/>
                  </a:lnTo>
                  <a:lnTo>
                    <a:pt x="1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21" name="Group 90">
            <a:extLst>
              <a:ext uri="{FF2B5EF4-FFF2-40B4-BE49-F238E27FC236}">
                <a16:creationId xmlns:a16="http://schemas.microsoft.com/office/drawing/2014/main" id="{09F3F919-E375-42CD-B396-A3EA320F04C0}"/>
              </a:ext>
            </a:extLst>
          </p:cNvPr>
          <p:cNvGrpSpPr>
            <a:grpSpLocks/>
          </p:cNvGrpSpPr>
          <p:nvPr/>
        </p:nvGrpSpPr>
        <p:grpSpPr bwMode="auto">
          <a:xfrm>
            <a:off x="4384675" y="2814638"/>
            <a:ext cx="254000" cy="2144712"/>
            <a:chOff x="2762" y="1773"/>
            <a:chExt cx="160" cy="1351"/>
          </a:xfrm>
        </p:grpSpPr>
        <p:sp>
          <p:nvSpPr>
            <p:cNvPr id="41064" name="Line 91">
              <a:extLst>
                <a:ext uri="{FF2B5EF4-FFF2-40B4-BE49-F238E27FC236}">
                  <a16:creationId xmlns:a16="http://schemas.microsoft.com/office/drawing/2014/main" id="{BD9B778E-2FE1-45A0-8F1F-19DFC2DD1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93" y="1773"/>
              <a:ext cx="129" cy="12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5" name="Freeform 92">
              <a:extLst>
                <a:ext uri="{FF2B5EF4-FFF2-40B4-BE49-F238E27FC236}">
                  <a16:creationId xmlns:a16="http://schemas.microsoft.com/office/drawing/2014/main" id="{775878C6-1825-492D-8A66-08BC57DF3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" y="3058"/>
              <a:ext cx="62" cy="66"/>
            </a:xfrm>
            <a:custGeom>
              <a:avLst/>
              <a:gdLst>
                <a:gd name="T0" fmla="*/ 0 w 125"/>
                <a:gd name="T1" fmla="*/ 0 h 133"/>
                <a:gd name="T2" fmla="*/ 24 w 125"/>
                <a:gd name="T3" fmla="*/ 66 h 133"/>
                <a:gd name="T4" fmla="*/ 62 w 125"/>
                <a:gd name="T5" fmla="*/ 7 h 133"/>
                <a:gd name="T6" fmla="*/ 0 w 125"/>
                <a:gd name="T7" fmla="*/ 0 h 1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33"/>
                <a:gd name="T14" fmla="*/ 125 w 125"/>
                <a:gd name="T15" fmla="*/ 133 h 1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33">
                  <a:moveTo>
                    <a:pt x="0" y="0"/>
                  </a:moveTo>
                  <a:lnTo>
                    <a:pt x="48" y="133"/>
                  </a:lnTo>
                  <a:lnTo>
                    <a:pt x="125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22" name="Group 93">
            <a:extLst>
              <a:ext uri="{FF2B5EF4-FFF2-40B4-BE49-F238E27FC236}">
                <a16:creationId xmlns:a16="http://schemas.microsoft.com/office/drawing/2014/main" id="{3EC20F45-8E50-4B4D-8A2E-A2172C0B190A}"/>
              </a:ext>
            </a:extLst>
          </p:cNvPr>
          <p:cNvGrpSpPr>
            <a:grpSpLocks/>
          </p:cNvGrpSpPr>
          <p:nvPr/>
        </p:nvGrpSpPr>
        <p:grpSpPr bwMode="auto">
          <a:xfrm>
            <a:off x="5059363" y="2844800"/>
            <a:ext cx="255587" cy="2144713"/>
            <a:chOff x="3187" y="1792"/>
            <a:chExt cx="161" cy="1351"/>
          </a:xfrm>
        </p:grpSpPr>
        <p:sp>
          <p:nvSpPr>
            <p:cNvPr id="41062" name="Line 94">
              <a:extLst>
                <a:ext uri="{FF2B5EF4-FFF2-40B4-BE49-F238E27FC236}">
                  <a16:creationId xmlns:a16="http://schemas.microsoft.com/office/drawing/2014/main" id="{A7F2BBE7-97E1-4653-9ECE-CAAD1C224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8" y="1792"/>
              <a:ext cx="130" cy="12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3" name="Freeform 95">
              <a:extLst>
                <a:ext uri="{FF2B5EF4-FFF2-40B4-BE49-F238E27FC236}">
                  <a16:creationId xmlns:a16="http://schemas.microsoft.com/office/drawing/2014/main" id="{5B78A8BD-9950-49C4-86E4-90548EEEC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3077"/>
              <a:ext cx="63" cy="66"/>
            </a:xfrm>
            <a:custGeom>
              <a:avLst/>
              <a:gdLst>
                <a:gd name="T0" fmla="*/ 0 w 125"/>
                <a:gd name="T1" fmla="*/ 0 h 132"/>
                <a:gd name="T2" fmla="*/ 25 w 125"/>
                <a:gd name="T3" fmla="*/ 66 h 132"/>
                <a:gd name="T4" fmla="*/ 63 w 125"/>
                <a:gd name="T5" fmla="*/ 6 h 132"/>
                <a:gd name="T6" fmla="*/ 0 w 125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32"/>
                <a:gd name="T14" fmla="*/ 125 w 125"/>
                <a:gd name="T15" fmla="*/ 132 h 1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32">
                  <a:moveTo>
                    <a:pt x="0" y="0"/>
                  </a:moveTo>
                  <a:lnTo>
                    <a:pt x="50" y="132"/>
                  </a:lnTo>
                  <a:lnTo>
                    <a:pt x="12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23" name="Group 96">
            <a:extLst>
              <a:ext uri="{FF2B5EF4-FFF2-40B4-BE49-F238E27FC236}">
                <a16:creationId xmlns:a16="http://schemas.microsoft.com/office/drawing/2014/main" id="{1DB8DABB-3F3B-41E0-8BB7-C5722E550397}"/>
              </a:ext>
            </a:extLst>
          </p:cNvPr>
          <p:cNvGrpSpPr>
            <a:grpSpLocks/>
          </p:cNvGrpSpPr>
          <p:nvPr/>
        </p:nvGrpSpPr>
        <p:grpSpPr bwMode="auto">
          <a:xfrm>
            <a:off x="5794375" y="2835275"/>
            <a:ext cx="254000" cy="2141538"/>
            <a:chOff x="3650" y="1786"/>
            <a:chExt cx="160" cy="1349"/>
          </a:xfrm>
        </p:grpSpPr>
        <p:sp>
          <p:nvSpPr>
            <p:cNvPr id="41060" name="Line 97">
              <a:extLst>
                <a:ext uri="{FF2B5EF4-FFF2-40B4-BE49-F238E27FC236}">
                  <a16:creationId xmlns:a16="http://schemas.microsoft.com/office/drawing/2014/main" id="{42DD1566-57F1-4421-92EE-5FDF6A3744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81" y="1786"/>
              <a:ext cx="129" cy="12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1" name="Freeform 98">
              <a:extLst>
                <a:ext uri="{FF2B5EF4-FFF2-40B4-BE49-F238E27FC236}">
                  <a16:creationId xmlns:a16="http://schemas.microsoft.com/office/drawing/2014/main" id="{B12A4CA3-5CE8-470C-A00B-8F055710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3070"/>
              <a:ext cx="62" cy="65"/>
            </a:xfrm>
            <a:custGeom>
              <a:avLst/>
              <a:gdLst>
                <a:gd name="T0" fmla="*/ 0 w 125"/>
                <a:gd name="T1" fmla="*/ 0 h 131"/>
                <a:gd name="T2" fmla="*/ 25 w 125"/>
                <a:gd name="T3" fmla="*/ 65 h 131"/>
                <a:gd name="T4" fmla="*/ 62 w 125"/>
                <a:gd name="T5" fmla="*/ 7 h 131"/>
                <a:gd name="T6" fmla="*/ 0 w 12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31"/>
                <a:gd name="T14" fmla="*/ 125 w 12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31">
                  <a:moveTo>
                    <a:pt x="0" y="0"/>
                  </a:moveTo>
                  <a:lnTo>
                    <a:pt x="50" y="131"/>
                  </a:lnTo>
                  <a:lnTo>
                    <a:pt x="125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24" name="Group 99">
            <a:extLst>
              <a:ext uri="{FF2B5EF4-FFF2-40B4-BE49-F238E27FC236}">
                <a16:creationId xmlns:a16="http://schemas.microsoft.com/office/drawing/2014/main" id="{31F228BE-5B04-4530-9ABC-BE2F4D35319E}"/>
              </a:ext>
            </a:extLst>
          </p:cNvPr>
          <p:cNvGrpSpPr>
            <a:grpSpLocks/>
          </p:cNvGrpSpPr>
          <p:nvPr/>
        </p:nvGrpSpPr>
        <p:grpSpPr bwMode="auto">
          <a:xfrm>
            <a:off x="3246438" y="2814638"/>
            <a:ext cx="433387" cy="2132012"/>
            <a:chOff x="2045" y="1773"/>
            <a:chExt cx="273" cy="1343"/>
          </a:xfrm>
        </p:grpSpPr>
        <p:sp>
          <p:nvSpPr>
            <p:cNvPr id="41058" name="Line 100">
              <a:extLst>
                <a:ext uri="{FF2B5EF4-FFF2-40B4-BE49-F238E27FC236}">
                  <a16:creationId xmlns:a16="http://schemas.microsoft.com/office/drawing/2014/main" id="{38C20904-063C-495F-AB6C-E31EAF95E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5" y="1773"/>
              <a:ext cx="242" cy="12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9" name="Freeform 101">
              <a:extLst>
                <a:ext uri="{FF2B5EF4-FFF2-40B4-BE49-F238E27FC236}">
                  <a16:creationId xmlns:a16="http://schemas.microsoft.com/office/drawing/2014/main" id="{65819A2D-411A-4625-9D72-A99F09453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3049"/>
              <a:ext cx="62" cy="67"/>
            </a:xfrm>
            <a:custGeom>
              <a:avLst/>
              <a:gdLst>
                <a:gd name="T0" fmla="*/ 0 w 125"/>
                <a:gd name="T1" fmla="*/ 12 h 134"/>
                <a:gd name="T2" fmla="*/ 42 w 125"/>
                <a:gd name="T3" fmla="*/ 67 h 134"/>
                <a:gd name="T4" fmla="*/ 62 w 125"/>
                <a:gd name="T5" fmla="*/ 0 h 134"/>
                <a:gd name="T6" fmla="*/ 0 w 125"/>
                <a:gd name="T7" fmla="*/ 12 h 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34"/>
                <a:gd name="T14" fmla="*/ 125 w 125"/>
                <a:gd name="T15" fmla="*/ 134 h 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34">
                  <a:moveTo>
                    <a:pt x="0" y="23"/>
                  </a:moveTo>
                  <a:lnTo>
                    <a:pt x="84" y="134"/>
                  </a:lnTo>
                  <a:lnTo>
                    <a:pt x="12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25" name="Group 102">
            <a:extLst>
              <a:ext uri="{FF2B5EF4-FFF2-40B4-BE49-F238E27FC236}">
                <a16:creationId xmlns:a16="http://schemas.microsoft.com/office/drawing/2014/main" id="{5E345008-A769-4CA9-B559-537E2C435263}"/>
              </a:ext>
            </a:extLst>
          </p:cNvPr>
          <p:cNvGrpSpPr>
            <a:grpSpLocks/>
          </p:cNvGrpSpPr>
          <p:nvPr/>
        </p:nvGrpSpPr>
        <p:grpSpPr bwMode="auto">
          <a:xfrm>
            <a:off x="3951288" y="2844800"/>
            <a:ext cx="433387" cy="2132013"/>
            <a:chOff x="2489" y="1792"/>
            <a:chExt cx="273" cy="1343"/>
          </a:xfrm>
        </p:grpSpPr>
        <p:sp>
          <p:nvSpPr>
            <p:cNvPr id="41056" name="Line 103">
              <a:extLst>
                <a:ext uri="{FF2B5EF4-FFF2-40B4-BE49-F238E27FC236}">
                  <a16:creationId xmlns:a16="http://schemas.microsoft.com/office/drawing/2014/main" id="{51823B4B-EF7C-4A1D-8D35-DA83A361C3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9" y="1792"/>
              <a:ext cx="241" cy="12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7" name="Freeform 104">
              <a:extLst>
                <a:ext uri="{FF2B5EF4-FFF2-40B4-BE49-F238E27FC236}">
                  <a16:creationId xmlns:a16="http://schemas.microsoft.com/office/drawing/2014/main" id="{5B770815-3506-473B-B83B-44E7E2FC0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3068"/>
              <a:ext cx="62" cy="67"/>
            </a:xfrm>
            <a:custGeom>
              <a:avLst/>
              <a:gdLst>
                <a:gd name="T0" fmla="*/ 0 w 125"/>
                <a:gd name="T1" fmla="*/ 11 h 135"/>
                <a:gd name="T2" fmla="*/ 42 w 125"/>
                <a:gd name="T3" fmla="*/ 67 h 135"/>
                <a:gd name="T4" fmla="*/ 62 w 125"/>
                <a:gd name="T5" fmla="*/ 0 h 135"/>
                <a:gd name="T6" fmla="*/ 0 w 125"/>
                <a:gd name="T7" fmla="*/ 11 h 1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35"/>
                <a:gd name="T14" fmla="*/ 125 w 125"/>
                <a:gd name="T15" fmla="*/ 135 h 1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35">
                  <a:moveTo>
                    <a:pt x="0" y="23"/>
                  </a:moveTo>
                  <a:lnTo>
                    <a:pt x="85" y="135"/>
                  </a:lnTo>
                  <a:lnTo>
                    <a:pt x="12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26" name="Group 105">
            <a:extLst>
              <a:ext uri="{FF2B5EF4-FFF2-40B4-BE49-F238E27FC236}">
                <a16:creationId xmlns:a16="http://schemas.microsoft.com/office/drawing/2014/main" id="{4BB10170-41EF-48A0-8F3D-07E8EEC10D88}"/>
              </a:ext>
            </a:extLst>
          </p:cNvPr>
          <p:cNvGrpSpPr>
            <a:grpSpLocks/>
          </p:cNvGrpSpPr>
          <p:nvPr/>
        </p:nvGrpSpPr>
        <p:grpSpPr bwMode="auto">
          <a:xfrm>
            <a:off x="5314950" y="2825750"/>
            <a:ext cx="431800" cy="2133600"/>
            <a:chOff x="3348" y="1780"/>
            <a:chExt cx="272" cy="1344"/>
          </a:xfrm>
        </p:grpSpPr>
        <p:sp>
          <p:nvSpPr>
            <p:cNvPr id="41054" name="Line 106">
              <a:extLst>
                <a:ext uri="{FF2B5EF4-FFF2-40B4-BE49-F238E27FC236}">
                  <a16:creationId xmlns:a16="http://schemas.microsoft.com/office/drawing/2014/main" id="{98F9CEBB-4A8E-4173-8BBB-8955E8434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8" y="1780"/>
              <a:ext cx="240" cy="128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5" name="Freeform 107">
              <a:extLst>
                <a:ext uri="{FF2B5EF4-FFF2-40B4-BE49-F238E27FC236}">
                  <a16:creationId xmlns:a16="http://schemas.microsoft.com/office/drawing/2014/main" id="{CB97DF4C-8193-41B8-AB5D-874929E3A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3056"/>
              <a:ext cx="62" cy="68"/>
            </a:xfrm>
            <a:custGeom>
              <a:avLst/>
              <a:gdLst>
                <a:gd name="T0" fmla="*/ 0 w 124"/>
                <a:gd name="T1" fmla="*/ 11 h 137"/>
                <a:gd name="T2" fmla="*/ 42 w 124"/>
                <a:gd name="T3" fmla="*/ 68 h 137"/>
                <a:gd name="T4" fmla="*/ 62 w 124"/>
                <a:gd name="T5" fmla="*/ 0 h 137"/>
                <a:gd name="T6" fmla="*/ 0 w 124"/>
                <a:gd name="T7" fmla="*/ 11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137"/>
                <a:gd name="T14" fmla="*/ 124 w 124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137">
                  <a:moveTo>
                    <a:pt x="0" y="23"/>
                  </a:moveTo>
                  <a:lnTo>
                    <a:pt x="84" y="137"/>
                  </a:lnTo>
                  <a:lnTo>
                    <a:pt x="12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27" name="Rectangle 108">
            <a:extLst>
              <a:ext uri="{FF2B5EF4-FFF2-40B4-BE49-F238E27FC236}">
                <a16:creationId xmlns:a16="http://schemas.microsoft.com/office/drawing/2014/main" id="{C203CECB-AD81-4C1B-8F49-F8CCBEFE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813" y="4113213"/>
            <a:ext cx="3381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28" name="Rectangle 109">
            <a:extLst>
              <a:ext uri="{FF2B5EF4-FFF2-40B4-BE49-F238E27FC236}">
                <a16:creationId xmlns:a16="http://schemas.microsoft.com/office/drawing/2014/main" id="{527D9D7D-EE04-4E57-90C7-E703207C1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4081463"/>
            <a:ext cx="222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29" name="Rectangle 110">
            <a:extLst>
              <a:ext uri="{FF2B5EF4-FFF2-40B4-BE49-F238E27FC236}">
                <a16:creationId xmlns:a16="http://schemas.microsoft.com/office/drawing/2014/main" id="{81B3BA60-04B6-4AAB-8B34-1C824A2EA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025" y="4148138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30000">
                <a:solidFill>
                  <a:srgbClr val="FF0000"/>
                </a:solidFill>
              </a:rPr>
              <a:t>8</a:t>
            </a:r>
            <a:r>
              <a:rPr lang="en-US" altLang="en-US" sz="2000" b="1">
                <a:solidFill>
                  <a:srgbClr val="FF0000"/>
                </a:solidFill>
              </a:rPr>
              <a:t>Li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41030" name="Rectangle 111">
            <a:extLst>
              <a:ext uri="{FF2B5EF4-FFF2-40B4-BE49-F238E27FC236}">
                <a16:creationId xmlns:a16="http://schemas.microsoft.com/office/drawing/2014/main" id="{AA215862-4419-4CD7-9ACB-DEFD3CAB9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463" y="4148138"/>
            <a:ext cx="1825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1" name="Rectangle 112">
            <a:extLst>
              <a:ext uri="{FF2B5EF4-FFF2-40B4-BE49-F238E27FC236}">
                <a16:creationId xmlns:a16="http://schemas.microsoft.com/office/drawing/2014/main" id="{D58261A9-26E0-404D-B5DA-747537740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4438650"/>
            <a:ext cx="182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</a:rPr>
              <a:t>I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2" name="Rectangle 113">
            <a:extLst>
              <a:ext uri="{FF2B5EF4-FFF2-40B4-BE49-F238E27FC236}">
                <a16:creationId xmlns:a16="http://schemas.microsoft.com/office/drawing/2014/main" id="{5ACDAF5F-1FF0-46A7-A11F-E06564D50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388" y="4438650"/>
            <a:ext cx="5445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 = 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3" name="Rectangle 114">
            <a:extLst>
              <a:ext uri="{FF2B5EF4-FFF2-40B4-BE49-F238E27FC236}">
                <a16:creationId xmlns:a16="http://schemas.microsoft.com/office/drawing/2014/main" id="{E464FC0A-1D4F-4536-961A-3221C6C55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600" y="4438650"/>
            <a:ext cx="18256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4" name="Rectangle 115">
            <a:extLst>
              <a:ext uri="{FF2B5EF4-FFF2-40B4-BE49-F238E27FC236}">
                <a16:creationId xmlns:a16="http://schemas.microsoft.com/office/drawing/2014/main" id="{F44FE860-2A57-4A84-9082-A687C93CE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788" y="522288"/>
            <a:ext cx="2016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5" name="Rectangle 116">
            <a:extLst>
              <a:ext uri="{FF2B5EF4-FFF2-40B4-BE49-F238E27FC236}">
                <a16:creationId xmlns:a16="http://schemas.microsoft.com/office/drawing/2014/main" id="{2EAF08E5-0692-48D2-B444-5DC320B6F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842963"/>
            <a:ext cx="201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FF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6" name="Rectangle 117">
            <a:extLst>
              <a:ext uri="{FF2B5EF4-FFF2-40B4-BE49-F238E27FC236}">
                <a16:creationId xmlns:a16="http://schemas.microsoft.com/office/drawing/2014/main" id="{2E4B96DD-CE7A-45CF-AF48-F3342AEFB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1165225"/>
            <a:ext cx="201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CC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7" name="Rectangle 118">
            <a:extLst>
              <a:ext uri="{FF2B5EF4-FFF2-40B4-BE49-F238E27FC236}">
                <a16:creationId xmlns:a16="http://schemas.microsoft.com/office/drawing/2014/main" id="{AFE700B6-EE44-46A7-A79F-7E9C87CC5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1485900"/>
            <a:ext cx="201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CC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38" name="Rectangle 119">
            <a:extLst>
              <a:ext uri="{FF2B5EF4-FFF2-40B4-BE49-F238E27FC236}">
                <a16:creationId xmlns:a16="http://schemas.microsoft.com/office/drawing/2014/main" id="{D6728623-F6A6-4E79-AB4F-FDE755C9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1808163"/>
            <a:ext cx="201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CC0000"/>
                </a:solidFill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1039" name="Group 120">
            <a:extLst>
              <a:ext uri="{FF2B5EF4-FFF2-40B4-BE49-F238E27FC236}">
                <a16:creationId xmlns:a16="http://schemas.microsoft.com/office/drawing/2014/main" id="{E42036C7-A460-43CF-931E-6816F8D47F0C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188913"/>
            <a:ext cx="1858962" cy="2020887"/>
            <a:chOff x="3228" y="291"/>
            <a:chExt cx="1171" cy="1273"/>
          </a:xfrm>
        </p:grpSpPr>
        <p:sp>
          <p:nvSpPr>
            <p:cNvPr id="41047" name="Rectangle 121">
              <a:extLst>
                <a:ext uri="{FF2B5EF4-FFF2-40B4-BE49-F238E27FC236}">
                  <a16:creationId xmlns:a16="http://schemas.microsoft.com/office/drawing/2014/main" id="{54F61F88-926D-4694-BACD-62BDE99FB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" y="291"/>
              <a:ext cx="1171" cy="12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41048" name="Rectangle 122">
              <a:extLst>
                <a:ext uri="{FF2B5EF4-FFF2-40B4-BE49-F238E27FC236}">
                  <a16:creationId xmlns:a16="http://schemas.microsoft.com/office/drawing/2014/main" id="{36D7CD47-A2E1-440A-802E-195E4FE1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329"/>
              <a:ext cx="921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/>
                <a:t>Li    671 nm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1049" name="Rectangle 123">
              <a:extLst>
                <a:ext uri="{FF2B5EF4-FFF2-40B4-BE49-F238E27FC236}">
                  <a16:creationId xmlns:a16="http://schemas.microsoft.com/office/drawing/2014/main" id="{2501C9BB-9030-4927-8051-A248DBBD6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531"/>
              <a:ext cx="666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/>
                <a:t>Na  590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1050" name="Rectangle 124">
              <a:extLst>
                <a:ext uri="{FF2B5EF4-FFF2-40B4-BE49-F238E27FC236}">
                  <a16:creationId xmlns:a16="http://schemas.microsoft.com/office/drawing/2014/main" id="{222EBC9E-F455-4FBF-9B2E-F475314CB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734"/>
              <a:ext cx="656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/>
                <a:t>K    770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1051" name="Rectangle 125">
              <a:extLst>
                <a:ext uri="{FF2B5EF4-FFF2-40B4-BE49-F238E27FC236}">
                  <a16:creationId xmlns:a16="http://schemas.microsoft.com/office/drawing/2014/main" id="{DA219D58-925D-4237-AFB5-50D1C56D7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936"/>
              <a:ext cx="666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/>
                <a:t>Rb  795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1052" name="Rectangle 126">
              <a:extLst>
                <a:ext uri="{FF2B5EF4-FFF2-40B4-BE49-F238E27FC236}">
                  <a16:creationId xmlns:a16="http://schemas.microsoft.com/office/drawing/2014/main" id="{7F84A047-4145-4349-961B-BCB4C825A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1139"/>
              <a:ext cx="656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/>
                <a:t>Cs  894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1053" name="Rectangle 127">
              <a:extLst>
                <a:ext uri="{FF2B5EF4-FFF2-40B4-BE49-F238E27FC236}">
                  <a16:creationId xmlns:a16="http://schemas.microsoft.com/office/drawing/2014/main" id="{099B4FE9-793E-4C26-AD7E-F335B642A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1341"/>
              <a:ext cx="804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/>
                <a:t>Fr   817 </a:t>
              </a:r>
              <a:r>
                <a:rPr lang="en-US" altLang="en-US" sz="2200">
                  <a:solidFill>
                    <a:srgbClr val="CC0000"/>
                  </a:solidFill>
                </a:rPr>
                <a:t>  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1040" name="Rectangle 128">
            <a:extLst>
              <a:ext uri="{FF2B5EF4-FFF2-40B4-BE49-F238E27FC236}">
                <a16:creationId xmlns:a16="http://schemas.microsoft.com/office/drawing/2014/main" id="{F4A5F123-DCA2-409F-909B-F1BF3674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0" y="2241550"/>
            <a:ext cx="98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41" name="Text Box 129">
            <a:extLst>
              <a:ext uri="{FF2B5EF4-FFF2-40B4-BE49-F238E27FC236}">
                <a16:creationId xmlns:a16="http://schemas.microsoft.com/office/drawing/2014/main" id="{C95CDE28-342C-46CE-BA16-D71BA996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73238"/>
            <a:ext cx="3719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Typical polarization = 60 – 70%</a:t>
            </a:r>
          </a:p>
        </p:txBody>
      </p:sp>
      <p:sp>
        <p:nvSpPr>
          <p:cNvPr id="41042" name="Line 130">
            <a:extLst>
              <a:ext uri="{FF2B5EF4-FFF2-40B4-BE49-F238E27FC236}">
                <a16:creationId xmlns:a16="http://schemas.microsoft.com/office/drawing/2014/main" id="{C2C21371-CAB5-4D22-A598-B8D846FFF4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029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43" name="Text Box 131">
            <a:extLst>
              <a:ext uri="{FF2B5EF4-FFF2-40B4-BE49-F238E27FC236}">
                <a16:creationId xmlns:a16="http://schemas.microsoft.com/office/drawing/2014/main" id="{E98D28F2-7BA8-4E77-A68A-0F58849D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257800"/>
            <a:ext cx="8937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381 MHz</a:t>
            </a:r>
          </a:p>
        </p:txBody>
      </p:sp>
      <p:sp>
        <p:nvSpPr>
          <p:cNvPr id="41044" name="Text Box 132">
            <a:extLst>
              <a:ext uri="{FF2B5EF4-FFF2-40B4-BE49-F238E27FC236}">
                <a16:creationId xmlns:a16="http://schemas.microsoft.com/office/drawing/2014/main" id="{CF30EFFA-2A5E-4DEE-9607-D0BA2B13A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205038"/>
            <a:ext cx="439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/>
              <a:t>m</a:t>
            </a:r>
            <a:r>
              <a:rPr lang="en-CA" altLang="en-US" sz="1600" b="1" i="1" baseline="-25000"/>
              <a:t>F</a:t>
            </a:r>
            <a:endParaRPr lang="en-US" altLang="en-US" sz="1600" b="1" i="1" baseline="-25000"/>
          </a:p>
        </p:txBody>
      </p:sp>
      <p:sp>
        <p:nvSpPr>
          <p:cNvPr id="41045" name="Text Box 133">
            <a:extLst>
              <a:ext uri="{FF2B5EF4-FFF2-40B4-BE49-F238E27FC236}">
                <a16:creationId xmlns:a16="http://schemas.microsoft.com/office/drawing/2014/main" id="{D9398515-0CFF-4636-BE8A-9B9C7A5F6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276475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b="1"/>
              <a:t>-5/2          -3/2          -1/2           1/2           3/2           5/2</a:t>
            </a:r>
            <a:r>
              <a:rPr lang="en-CA" altLang="en-US" sz="24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46" name="Text Box 134">
            <a:extLst>
              <a:ext uri="{FF2B5EF4-FFF2-40B4-BE49-F238E27FC236}">
                <a16:creationId xmlns:a16="http://schemas.microsoft.com/office/drawing/2014/main" id="{D0927AC7-B9B9-4953-B19A-3D9617E6B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5580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/>
              <a:t>Valence electron absorbs light</a:t>
            </a:r>
            <a:r>
              <a:rPr lang="en-CA" altLang="en-US" sz="2000">
                <a:latin typeface="Wingdings 3" panose="05040102010807070707" pitchFamily="82" charset="2"/>
              </a:rPr>
              <a:t> g</a:t>
            </a:r>
            <a:r>
              <a:rPr lang="en-CA" altLang="en-US" sz="2000"/>
              <a:t> tranfers polarization to nucleus via hyperfine coupling</a:t>
            </a:r>
            <a:r>
              <a:rPr lang="en-CA" altLang="en-US" sz="2000">
                <a:latin typeface="Times New Roman" panose="02020603050405020304" pitchFamily="18" charset="0"/>
              </a:rPr>
              <a:t> 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4479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lar-scheme">
            <a:extLst>
              <a:ext uri="{FF2B5EF4-FFF2-40B4-BE49-F238E27FC236}">
                <a16:creationId xmlns:a16="http://schemas.microsoft.com/office/drawing/2014/main" id="{D8C48FF6-D246-4F90-8ABD-C2665FD0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482013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92A97D5B-055E-469B-BCF6-AD46CBE82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390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00"/>
                </a:solidFill>
                <a:latin typeface="Tahoma" panose="020B0604030504040204" pitchFamily="34" charset="0"/>
              </a:rPr>
              <a:t>Collinear Optical Pumping polarizer  </a:t>
            </a:r>
            <a:r>
              <a:rPr lang="en-CA" altLang="en-US" sz="2400">
                <a:solidFill>
                  <a:srgbClr val="CC0000"/>
                </a:solidFill>
                <a:latin typeface="Tahoma" panose="020B0604030504040204" pitchFamily="34" charset="0"/>
              </a:rPr>
              <a:t>at TRIUMF</a:t>
            </a:r>
            <a:endParaRPr lang="en-US" altLang="en-US" sz="2400">
              <a:solidFill>
                <a:srgbClr val="CC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>
            <a:extLst>
              <a:ext uri="{FF2B5EF4-FFF2-40B4-BE49-F238E27FC236}">
                <a16:creationId xmlns:a16="http://schemas.microsoft.com/office/drawing/2014/main" id="{47188424-8BF2-45B4-96D2-3B9B4D7B1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b="0" dirty="0">
                <a:solidFill>
                  <a:srgbClr val="CC0000"/>
                </a:solidFill>
                <a:latin typeface="Comic Sans MS" panose="030F0702030302020204" pitchFamily="66" charset="0"/>
              </a:rPr>
              <a:t>Electron polarization transfer in charge-</a:t>
            </a:r>
            <a:r>
              <a:rPr lang="en-US" altLang="en-US" sz="2400" b="0" dirty="0" err="1">
                <a:solidFill>
                  <a:srgbClr val="CC0000"/>
                </a:solidFill>
                <a:latin typeface="Comic Sans MS" panose="030F0702030302020204" pitchFamily="66" charset="0"/>
              </a:rPr>
              <a:t>excgange</a:t>
            </a:r>
            <a:r>
              <a:rPr lang="en-US" altLang="en-US" sz="2400" b="0" dirty="0">
                <a:solidFill>
                  <a:srgbClr val="CC0000"/>
                </a:solidFill>
                <a:latin typeface="Comic Sans MS" panose="030F0702030302020204" pitchFamily="66" charset="0"/>
              </a:rPr>
              <a:t>, or spin-exchange collisions</a:t>
            </a:r>
            <a:r>
              <a:rPr lang="en-US" altLang="en-US" sz="2800" dirty="0">
                <a:solidFill>
                  <a:srgbClr val="CC0000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45059" name="Rectangle 1028">
            <a:extLst>
              <a:ext uri="{FF2B5EF4-FFF2-40B4-BE49-F238E27FC236}">
                <a16:creationId xmlns:a16="http://schemas.microsoft.com/office/drawing/2014/main" id="{A06379FC-0CAF-4FDD-9585-CB2B65BA4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3" y="2143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45060" name="Picture 1027" descr="Fig">
            <a:extLst>
              <a:ext uri="{FF2B5EF4-FFF2-40B4-BE49-F238E27FC236}">
                <a16:creationId xmlns:a16="http://schemas.microsoft.com/office/drawing/2014/main" id="{4709A59B-41AE-4F12-97EC-F5A1F8F71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3903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1029">
            <a:extLst>
              <a:ext uri="{FF2B5EF4-FFF2-40B4-BE49-F238E27FC236}">
                <a16:creationId xmlns:a16="http://schemas.microsoft.com/office/drawing/2014/main" id="{89D87B0F-C829-44D6-8994-C16737185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029200"/>
            <a:ext cx="70104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</a:rPr>
              <a:t>Electron polarization transfer in charge-exchange collisions: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(H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+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+ Rb   H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 + Rb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+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) 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~ 10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-14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 cm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2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</a:rPr>
              <a:t>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</a:rPr>
              <a:t>Electron polarization transfer in spin-exchange collisions: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 (H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+ Rb   H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 + Rb) 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~ 2 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·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10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-15</a:t>
            </a:r>
            <a:r>
              <a:rPr lang="en-US" altLang="en-US" sz="2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 cm</a:t>
            </a:r>
            <a:r>
              <a:rPr lang="en-US" altLang="en-US" sz="2000" baseline="30000">
                <a:solidFill>
                  <a:srgbClr val="CC0000"/>
                </a:solidFill>
                <a:latin typeface="Tahoma" panose="020B0604030504040204" pitchFamily="34" charset="0"/>
                <a:ea typeface="Arial Unicode MS" pitchFamily="34" charset="-128"/>
                <a:sym typeface="Symbol" panose="05050102010706020507" pitchFamily="18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7858596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5" name="Rectangle 3"/>
          <p:cNvSpPr>
            <a:spLocks noChangeArrowheads="1"/>
          </p:cNvSpPr>
          <p:nvPr/>
        </p:nvSpPr>
        <p:spPr bwMode="auto">
          <a:xfrm rot="-131669">
            <a:off x="1600200" y="1676400"/>
            <a:ext cx="457200" cy="381000"/>
          </a:xfrm>
          <a:prstGeom prst="rect">
            <a:avLst/>
          </a:prstGeom>
          <a:solidFill>
            <a:srgbClr val="FF33CC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57" rev="0"/>
            </a:camera>
            <a:lightRig rig="legacyFlat4" dir="t"/>
          </a:scene3d>
          <a:sp3d extrusionH="8874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56" name="Oval 4"/>
          <p:cNvSpPr>
            <a:spLocks noChangeArrowheads="1"/>
          </p:cNvSpPr>
          <p:nvPr/>
        </p:nvSpPr>
        <p:spPr bwMode="auto">
          <a:xfrm>
            <a:off x="2438400" y="2362200"/>
            <a:ext cx="685800" cy="6096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Rb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+</a:t>
            </a:r>
          </a:p>
        </p:txBody>
      </p:sp>
      <p:sp>
        <p:nvSpPr>
          <p:cNvPr id="458757" name="Oval 5"/>
          <p:cNvSpPr>
            <a:spLocks noChangeArrowheads="1"/>
          </p:cNvSpPr>
          <p:nvPr/>
        </p:nvSpPr>
        <p:spPr bwMode="auto">
          <a:xfrm>
            <a:off x="2057400" y="2971800"/>
            <a:ext cx="6858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+</a:t>
            </a:r>
          </a:p>
        </p:txBody>
      </p:sp>
      <p:sp>
        <p:nvSpPr>
          <p:cNvPr id="458758" name="Oval 6"/>
          <p:cNvSpPr>
            <a:spLocks noChangeArrowheads="1"/>
          </p:cNvSpPr>
          <p:nvPr/>
        </p:nvSpPr>
        <p:spPr bwMode="auto">
          <a:xfrm>
            <a:off x="3657600" y="2971800"/>
            <a:ext cx="7620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+</a:t>
            </a:r>
          </a:p>
        </p:txBody>
      </p:sp>
      <p:sp>
        <p:nvSpPr>
          <p:cNvPr id="458759" name="Line 7"/>
          <p:cNvSpPr>
            <a:spLocks noChangeShapeType="1"/>
          </p:cNvSpPr>
          <p:nvPr/>
        </p:nvSpPr>
        <p:spPr bwMode="auto">
          <a:xfrm>
            <a:off x="1828800" y="1905000"/>
            <a:ext cx="685800" cy="609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60" name="Line 8"/>
          <p:cNvSpPr>
            <a:spLocks noChangeShapeType="1"/>
          </p:cNvSpPr>
          <p:nvPr/>
        </p:nvSpPr>
        <p:spPr bwMode="auto">
          <a:xfrm>
            <a:off x="1371600" y="3352800"/>
            <a:ext cx="6858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61" name="Line 9"/>
          <p:cNvSpPr>
            <a:spLocks noChangeShapeType="1"/>
          </p:cNvSpPr>
          <p:nvPr/>
        </p:nvSpPr>
        <p:spPr bwMode="auto">
          <a:xfrm>
            <a:off x="2286000" y="2971800"/>
            <a:ext cx="914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381000" y="2971800"/>
            <a:ext cx="1295400" cy="685800"/>
          </a:xfrm>
          <a:prstGeom prst="rect">
            <a:avLst/>
          </a:prstGeom>
          <a:solidFill>
            <a:srgbClr val="99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Proton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source</a:t>
            </a:r>
          </a:p>
        </p:txBody>
      </p:sp>
      <p:sp>
        <p:nvSpPr>
          <p:cNvPr id="458763" name="Line 11"/>
          <p:cNvSpPr>
            <a:spLocks noChangeShapeType="1"/>
          </p:cNvSpPr>
          <p:nvPr/>
        </p:nvSpPr>
        <p:spPr bwMode="auto">
          <a:xfrm>
            <a:off x="3657600" y="2971800"/>
            <a:ext cx="762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64" name="Line 12"/>
          <p:cNvSpPr>
            <a:spLocks noChangeShapeType="1"/>
          </p:cNvSpPr>
          <p:nvPr/>
        </p:nvSpPr>
        <p:spPr bwMode="auto">
          <a:xfrm>
            <a:off x="2819400" y="3276600"/>
            <a:ext cx="838200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65" name="AutoShape 13"/>
          <p:cNvSpPr>
            <a:spLocks noChangeArrowheads="1"/>
          </p:cNvSpPr>
          <p:nvPr/>
        </p:nvSpPr>
        <p:spPr bwMode="auto">
          <a:xfrm>
            <a:off x="1981200" y="2057400"/>
            <a:ext cx="304800" cy="304800"/>
          </a:xfrm>
          <a:prstGeom prst="curvedLef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66" name="Text Box 14"/>
          <p:cNvSpPr txBox="1">
            <a:spLocks noChangeArrowheads="1"/>
          </p:cNvSpPr>
          <p:nvPr/>
        </p:nvSpPr>
        <p:spPr bwMode="auto">
          <a:xfrm>
            <a:off x="304800" y="5105400"/>
            <a:ext cx="8610600" cy="1004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8071B4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 pitchFamily="34" charset="0"/>
            </a:endParaRPr>
          </a:p>
        </p:txBody>
      </p:sp>
      <p:sp>
        <p:nvSpPr>
          <p:cNvPr id="458767" name="Text Box 15"/>
          <p:cNvSpPr txBox="1">
            <a:spLocks noChangeArrowheads="1"/>
          </p:cNvSpPr>
          <p:nvPr/>
        </p:nvSpPr>
        <p:spPr bwMode="auto">
          <a:xfrm>
            <a:off x="2514600" y="1066800"/>
            <a:ext cx="2209800" cy="83502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Laser-795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Optical pumping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Rb: NL(Rb) 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~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10</a:t>
            </a:r>
            <a:r>
              <a:rPr kumimoji="0" lang="en-US" altLang="en-US" sz="1600" b="1" i="1" u="none" strike="noStrike" kern="1200" cap="none" spc="0" normalizeH="0" baseline="3000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14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cm</a:t>
            </a:r>
            <a:r>
              <a:rPr kumimoji="0" lang="en-US" altLang="en-US" sz="1600" b="1" i="1" u="none" strike="noStrike" kern="1200" cap="none" spc="0" normalizeH="0" baseline="3000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-2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4953000" y="2971800"/>
            <a:ext cx="1143000" cy="685800"/>
          </a:xfrm>
          <a:prstGeom prst="rect">
            <a:avLst/>
          </a:prstGeom>
          <a:solidFill>
            <a:srgbClr val="99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Sona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transition</a:t>
            </a:r>
          </a:p>
        </p:txBody>
      </p:sp>
      <p:sp>
        <p:nvSpPr>
          <p:cNvPr id="458769" name="Line 17"/>
          <p:cNvSpPr>
            <a:spLocks noChangeShapeType="1"/>
          </p:cNvSpPr>
          <p:nvPr/>
        </p:nvSpPr>
        <p:spPr bwMode="auto">
          <a:xfrm>
            <a:off x="4419600" y="3276600"/>
            <a:ext cx="533400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70" name="Rectangle 18"/>
          <p:cNvSpPr>
            <a:spLocks noChangeArrowheads="1"/>
          </p:cNvSpPr>
          <p:nvPr/>
        </p:nvSpPr>
        <p:spPr bwMode="auto">
          <a:xfrm>
            <a:off x="6553200" y="2971800"/>
            <a:ext cx="1143000" cy="685800"/>
          </a:xfrm>
          <a:prstGeom prst="rect">
            <a:avLst/>
          </a:prstGeom>
          <a:solidFill>
            <a:srgbClr val="99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Ionizer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cell</a:t>
            </a:r>
          </a:p>
        </p:txBody>
      </p:sp>
      <p:sp>
        <p:nvSpPr>
          <p:cNvPr id="458771" name="Text Box 19"/>
          <p:cNvSpPr txBox="1">
            <a:spLocks noChangeArrowheads="1"/>
          </p:cNvSpPr>
          <p:nvPr/>
        </p:nvSpPr>
        <p:spPr bwMode="auto">
          <a:xfrm>
            <a:off x="8229600" y="301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-</a:t>
            </a:r>
          </a:p>
        </p:txBody>
      </p:sp>
      <p:sp>
        <p:nvSpPr>
          <p:cNvPr id="458772" name="Line 20"/>
          <p:cNvSpPr>
            <a:spLocks noChangeShapeType="1"/>
          </p:cNvSpPr>
          <p:nvPr/>
        </p:nvSpPr>
        <p:spPr bwMode="auto">
          <a:xfrm>
            <a:off x="8153400" y="3048000"/>
            <a:ext cx="457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73" name="AutoShape 21"/>
          <p:cNvSpPr>
            <a:spLocks noChangeArrowheads="1"/>
          </p:cNvSpPr>
          <p:nvPr/>
        </p:nvSpPr>
        <p:spPr bwMode="auto">
          <a:xfrm>
            <a:off x="7772400" y="32004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8071B4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74" name="Line 22"/>
          <p:cNvSpPr>
            <a:spLocks noChangeShapeType="1"/>
          </p:cNvSpPr>
          <p:nvPr/>
        </p:nvSpPr>
        <p:spPr bwMode="auto">
          <a:xfrm>
            <a:off x="6172200" y="3276600"/>
            <a:ext cx="381000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75" name="AutoShape 23"/>
          <p:cNvSpPr>
            <a:spLocks noChangeArrowheads="1"/>
          </p:cNvSpPr>
          <p:nvPr/>
        </p:nvSpPr>
        <p:spPr bwMode="auto">
          <a:xfrm>
            <a:off x="2362200" y="61722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76" name="AutoShape 24"/>
          <p:cNvSpPr>
            <a:spLocks noChangeArrowheads="1"/>
          </p:cNvSpPr>
          <p:nvPr/>
        </p:nvSpPr>
        <p:spPr bwMode="auto">
          <a:xfrm>
            <a:off x="4876800" y="61722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77" name="Rectangle 25"/>
          <p:cNvSpPr>
            <a:spLocks noChangeArrowheads="1"/>
          </p:cNvSpPr>
          <p:nvPr/>
        </p:nvSpPr>
        <p:spPr bwMode="auto">
          <a:xfrm>
            <a:off x="228600" y="5562600"/>
            <a:ext cx="89154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Laser beam is a primary source of angular momentum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:</a:t>
            </a:r>
            <a:endParaRPr kumimoji="0" lang="ru-R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ahoma" pitchFamily="34" charset="0"/>
              <a:ea typeface="ＭＳ Ｐゴシック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10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W</a:t>
            </a:r>
            <a:r>
              <a:rPr kumimoji="0" lang="ru-R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 (795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nm)          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imes New Roman" pitchFamily="18" charset="0"/>
              </a:rPr>
              <a:t>•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19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 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  <a:sym typeface="Symbol" pitchFamily="18" charset="2"/>
              </a:rPr>
              <a:t>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/sec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 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2 A, H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 </a:t>
            </a:r>
            <a:r>
              <a:rPr kumimoji="0" lang="ru-R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equivalent intensity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.</a:t>
            </a:r>
          </a:p>
        </p:txBody>
      </p:sp>
      <p:sp>
        <p:nvSpPr>
          <p:cNvPr id="458778" name="Rectangle 27"/>
          <p:cNvSpPr>
            <a:spLocks noChangeArrowheads="1"/>
          </p:cNvSpPr>
          <p:nvPr/>
        </p:nvSpPr>
        <p:spPr bwMode="auto">
          <a:xfrm>
            <a:off x="228600" y="2286000"/>
            <a:ext cx="4495800" cy="1981200"/>
          </a:xfrm>
          <a:prstGeom prst="rect">
            <a:avLst/>
          </a:prstGeom>
          <a:noFill/>
          <a:ln w="19050">
            <a:solidFill>
              <a:srgbClr val="0033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79" name="Text Box 28"/>
          <p:cNvSpPr txBox="1">
            <a:spLocks noChangeArrowheads="1"/>
          </p:cNvSpPr>
          <p:nvPr/>
        </p:nvSpPr>
        <p:spPr bwMode="auto">
          <a:xfrm>
            <a:off x="2133600" y="4724400"/>
            <a:ext cx="1828800" cy="5905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Supperconducting solenoid  </a:t>
            </a: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25 кГс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80" name="AutoShape 29"/>
          <p:cNvSpPr>
            <a:spLocks noChangeArrowheads="1"/>
          </p:cNvSpPr>
          <p:nvPr/>
        </p:nvSpPr>
        <p:spPr bwMode="auto">
          <a:xfrm>
            <a:off x="1295400" y="3886200"/>
            <a:ext cx="2057400" cy="2286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81" name="AutoShape 30"/>
          <p:cNvSpPr>
            <a:spLocks noChangeArrowheads="1"/>
          </p:cNvSpPr>
          <p:nvPr/>
        </p:nvSpPr>
        <p:spPr bwMode="auto">
          <a:xfrm>
            <a:off x="6629400" y="3962400"/>
            <a:ext cx="1066800" cy="152400"/>
          </a:xfrm>
          <a:prstGeom prst="left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82" name="Text Box 31"/>
          <p:cNvSpPr txBox="1">
            <a:spLocks noChangeArrowheads="1"/>
          </p:cNvSpPr>
          <p:nvPr/>
        </p:nvSpPr>
        <p:spPr bwMode="auto">
          <a:xfrm>
            <a:off x="6477000" y="4191000"/>
            <a:ext cx="169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1.5 kG field</a:t>
            </a:r>
          </a:p>
        </p:txBody>
      </p:sp>
      <p:sp>
        <p:nvSpPr>
          <p:cNvPr id="458783" name="Text Box 32"/>
          <p:cNvSpPr txBox="1">
            <a:spLocks noChangeArrowheads="1"/>
          </p:cNvSpPr>
          <p:nvPr/>
        </p:nvSpPr>
        <p:spPr bwMode="auto">
          <a:xfrm>
            <a:off x="4038600" y="4648200"/>
            <a:ext cx="2362200" cy="65087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Charge-exchange collisions: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  <a:sym typeface="Symbol" pitchFamily="18" charset="2"/>
              </a:rPr>
              <a:t></a:t>
            </a:r>
            <a:r>
              <a:rPr kumimoji="0" lang="en-US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  <a:sym typeface="Symbol" pitchFamily="18" charset="2"/>
              </a:rPr>
              <a:t> 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  <a:sym typeface="Symbol" pitchFamily="18" charset="2"/>
              </a:rPr>
              <a:t>~10</a:t>
            </a:r>
            <a:r>
              <a:rPr kumimoji="0" lang="en-US" altLang="en-US" sz="1600" b="1" i="1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  <a:sym typeface="Symbol" pitchFamily="18" charset="2"/>
              </a:rPr>
              <a:t>-14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  <a:sym typeface="Symbol" pitchFamily="18" charset="2"/>
              </a:rPr>
              <a:t>   cm</a:t>
            </a:r>
            <a:r>
              <a:rPr kumimoji="0" lang="en-US" altLang="en-US" sz="1600" b="1" i="1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  <a:sym typeface="Symbol" pitchFamily="18" charset="2"/>
              </a:rPr>
              <a:t>2</a:t>
            </a:r>
          </a:p>
        </p:txBody>
      </p:sp>
      <p:sp>
        <p:nvSpPr>
          <p:cNvPr id="458784" name="Line 33"/>
          <p:cNvSpPr>
            <a:spLocks noChangeShapeType="1"/>
          </p:cNvSpPr>
          <p:nvPr/>
        </p:nvSpPr>
        <p:spPr bwMode="auto">
          <a:xfrm flipH="1" flipV="1">
            <a:off x="3124200" y="3581400"/>
            <a:ext cx="1295400" cy="1066800"/>
          </a:xfrm>
          <a:prstGeom prst="line">
            <a:avLst/>
          </a:prstGeom>
          <a:noFill/>
          <a:ln w="12700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85" name="Text Box 34"/>
          <p:cNvSpPr txBox="1">
            <a:spLocks noChangeArrowheads="1"/>
          </p:cNvSpPr>
          <p:nvPr/>
        </p:nvSpPr>
        <p:spPr bwMode="auto">
          <a:xfrm>
            <a:off x="6477000" y="1066800"/>
            <a:ext cx="2362200" cy="71278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Na</a:t>
            </a: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-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jet ionizer cell: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NL(Na)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~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3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•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10</a:t>
            </a:r>
            <a:r>
              <a:rPr kumimoji="0" lang="en-US" altLang="en-US" sz="1600" b="1" i="1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15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cm</a:t>
            </a:r>
            <a:r>
              <a:rPr kumimoji="0" lang="en-US" altLang="en-US" sz="1600" b="1" i="1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-2</a:t>
            </a:r>
            <a:r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458786" name="Line 35"/>
          <p:cNvSpPr>
            <a:spLocks noChangeShapeType="1"/>
          </p:cNvSpPr>
          <p:nvPr/>
        </p:nvSpPr>
        <p:spPr bwMode="auto">
          <a:xfrm flipH="1">
            <a:off x="7239000" y="2057400"/>
            <a:ext cx="304800" cy="838200"/>
          </a:xfrm>
          <a:prstGeom prst="line">
            <a:avLst/>
          </a:prstGeom>
          <a:noFill/>
          <a:ln w="12700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87" name="Text Box 36"/>
          <p:cNvSpPr txBox="1">
            <a:spLocks noChangeArrowheads="1"/>
          </p:cNvSpPr>
          <p:nvPr/>
        </p:nvSpPr>
        <p:spPr bwMode="auto">
          <a:xfrm>
            <a:off x="6705600" y="4648200"/>
            <a:ext cx="2133600" cy="5905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Electron to proton polarization transfer</a:t>
            </a:r>
          </a:p>
        </p:txBody>
      </p:sp>
      <p:sp>
        <p:nvSpPr>
          <p:cNvPr id="458788" name="Line 37"/>
          <p:cNvSpPr>
            <a:spLocks noChangeShapeType="1"/>
          </p:cNvSpPr>
          <p:nvPr/>
        </p:nvSpPr>
        <p:spPr bwMode="auto">
          <a:xfrm flipH="1" flipV="1">
            <a:off x="5638800" y="3733800"/>
            <a:ext cx="1143000" cy="990600"/>
          </a:xfrm>
          <a:prstGeom prst="line">
            <a:avLst/>
          </a:prstGeom>
          <a:noFill/>
          <a:ln w="12700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89" name="Text Box 38"/>
          <p:cNvSpPr txBox="1">
            <a:spLocks noChangeArrowheads="1"/>
          </p:cNvSpPr>
          <p:nvPr/>
        </p:nvSpPr>
        <p:spPr bwMode="auto">
          <a:xfrm>
            <a:off x="228600" y="4419600"/>
            <a:ext cx="1828800" cy="1073150"/>
          </a:xfrm>
          <a:prstGeom prst="rect">
            <a:avLst/>
          </a:prstGeom>
          <a:noFill/>
          <a:ln w="31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ECR</a:t>
            </a: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-29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GHz</a:t>
            </a: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Н</a:t>
            </a:r>
            <a:r>
              <a:rPr kumimoji="0" lang="ru-RU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+</a:t>
            </a: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source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~50 mA, 2.8keV</a:t>
            </a:r>
          </a:p>
        </p:txBody>
      </p:sp>
      <p:sp>
        <p:nvSpPr>
          <p:cNvPr id="458790" name="Line 39"/>
          <p:cNvSpPr>
            <a:spLocks noChangeShapeType="1"/>
          </p:cNvSpPr>
          <p:nvPr/>
        </p:nvSpPr>
        <p:spPr bwMode="auto">
          <a:xfrm flipH="1" flipV="1">
            <a:off x="1066800" y="3581400"/>
            <a:ext cx="0" cy="9906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91" name="Line 40"/>
          <p:cNvSpPr>
            <a:spLocks noChangeShapeType="1"/>
          </p:cNvSpPr>
          <p:nvPr/>
        </p:nvSpPr>
        <p:spPr bwMode="auto">
          <a:xfrm flipH="1" flipV="1">
            <a:off x="2286000" y="4114800"/>
            <a:ext cx="533400" cy="609600"/>
          </a:xfrm>
          <a:prstGeom prst="line">
            <a:avLst/>
          </a:prstGeom>
          <a:noFill/>
          <a:ln w="12700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92" name="Oval 41"/>
          <p:cNvSpPr>
            <a:spLocks noChangeArrowheads="1"/>
          </p:cNvSpPr>
          <p:nvPr/>
        </p:nvSpPr>
        <p:spPr bwMode="auto">
          <a:xfrm>
            <a:off x="3505200" y="2133600"/>
            <a:ext cx="685800" cy="6096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Rb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+</a:t>
            </a:r>
          </a:p>
        </p:txBody>
      </p:sp>
      <p:sp>
        <p:nvSpPr>
          <p:cNvPr id="458793" name="Line 42"/>
          <p:cNvSpPr>
            <a:spLocks noChangeShapeType="1"/>
          </p:cNvSpPr>
          <p:nvPr/>
        </p:nvSpPr>
        <p:spPr bwMode="auto">
          <a:xfrm flipV="1">
            <a:off x="3124200" y="2514600"/>
            <a:ext cx="381000" cy="7620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8794" name="Text Box 43"/>
          <p:cNvSpPr txBox="1">
            <a:spLocks noChangeArrowheads="1"/>
          </p:cNvSpPr>
          <p:nvPr/>
        </p:nvSpPr>
        <p:spPr bwMode="auto">
          <a:xfrm>
            <a:off x="1279525" y="4913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730" y="133583"/>
            <a:ext cx="766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Spin-transfer polarization in proton-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 collisions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>
            <a:extLst>
              <a:ext uri="{FF2B5EF4-FFF2-40B4-BE49-F238E27FC236}">
                <a16:creationId xmlns:a16="http://schemas.microsoft.com/office/drawing/2014/main" id="{CDCE88BA-50B4-402D-BBB3-57394D2DC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930275"/>
          </a:xfr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Pulsed OPPIS with the atomic hydrogen injector at</a:t>
            </a:r>
            <a:br>
              <a:rPr lang="en-US" altLang="en-US" dirty="0">
                <a:latin typeface="Comic Sans MS" panose="030F0702030302020204" pitchFamily="66" charset="0"/>
              </a:rPr>
            </a:br>
            <a:r>
              <a:rPr lang="en-US" altLang="en-US" dirty="0">
                <a:latin typeface="Comic Sans MS" panose="030F0702030302020204" pitchFamily="66" charset="0"/>
              </a:rPr>
              <a:t> INR, Moscow, 1982-1990. First generation.</a:t>
            </a:r>
          </a:p>
        </p:txBody>
      </p:sp>
      <p:pic>
        <p:nvPicPr>
          <p:cNvPr id="432131" name="Picture 3">
            <a:extLst>
              <a:ext uri="{FF2B5EF4-FFF2-40B4-BE49-F238E27FC236}">
                <a16:creationId xmlns:a16="http://schemas.microsoft.com/office/drawing/2014/main" id="{F74D526B-DF85-4194-A41E-D22D9D362FED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8610600" cy="4876800"/>
          </a:xfr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2132" name="Rectangle 4">
            <a:extLst>
              <a:ext uri="{FF2B5EF4-FFF2-40B4-BE49-F238E27FC236}">
                <a16:creationId xmlns:a16="http://schemas.microsoft.com/office/drawing/2014/main" id="{93D368AD-2FFC-444F-BB15-22F341D85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2600"/>
            <a:ext cx="2209800" cy="1828800"/>
          </a:xfrm>
          <a:prstGeom prst="rect">
            <a:avLst/>
          </a:prstGeom>
          <a:noFill/>
          <a:ln w="19050">
            <a:solidFill>
              <a:srgbClr val="FF33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133" name="Text Box 5">
            <a:extLst>
              <a:ext uri="{FF2B5EF4-FFF2-40B4-BE49-F238E27FC236}">
                <a16:creationId xmlns:a16="http://schemas.microsoft.com/office/drawing/2014/main" id="{0126772B-B548-437B-AC31-7A3176207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338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Atomic H injector</a:t>
            </a:r>
          </a:p>
        </p:txBody>
      </p:sp>
      <p:sp>
        <p:nvSpPr>
          <p:cNvPr id="432134" name="Text Box 6">
            <a:extLst>
              <a:ext uri="{FF2B5EF4-FFF2-40B4-BE49-F238E27FC236}">
                <a16:creationId xmlns:a16="http://schemas.microsoft.com/office/drawing/2014/main" id="{6FCB973D-6197-48E7-8AC5-B000A663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2025650" cy="92551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Helium ionizer cell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~80% ionization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efficiency.</a:t>
            </a:r>
          </a:p>
        </p:txBody>
      </p:sp>
      <p:sp>
        <p:nvSpPr>
          <p:cNvPr id="432135" name="Line 7">
            <a:extLst>
              <a:ext uri="{FF2B5EF4-FFF2-40B4-BE49-F238E27FC236}">
                <a16:creationId xmlns:a16="http://schemas.microsoft.com/office/drawing/2014/main" id="{2162594D-6D9D-4D5D-9640-CB5CEA851D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819400"/>
            <a:ext cx="152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136" name="Rectangle 8">
            <a:extLst>
              <a:ext uri="{FF2B5EF4-FFF2-40B4-BE49-F238E27FC236}">
                <a16:creationId xmlns:a16="http://schemas.microsoft.com/office/drawing/2014/main" id="{6E993937-9CEA-48D1-851F-5C1B30612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733800"/>
            <a:ext cx="1981200" cy="2438400"/>
          </a:xfrm>
          <a:prstGeom prst="rect">
            <a:avLst/>
          </a:prstGeom>
          <a:noFill/>
          <a:ln w="19050">
            <a:solidFill>
              <a:srgbClr val="99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137" name="Text Box 9">
            <a:extLst>
              <a:ext uri="{FF2B5EF4-FFF2-40B4-BE49-F238E27FC236}">
                <a16:creationId xmlns:a16="http://schemas.microsoft.com/office/drawing/2014/main" id="{7B02E2F1-3755-4E81-B975-6C5F98ECF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486400"/>
            <a:ext cx="1425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Lamb-shift polarimeter</a:t>
            </a:r>
          </a:p>
        </p:txBody>
      </p:sp>
      <p:sp>
        <p:nvSpPr>
          <p:cNvPr id="432138" name="Text Box 10">
            <a:extLst>
              <a:ext uri="{FF2B5EF4-FFF2-40B4-BE49-F238E27FC236}">
                <a16:creationId xmlns:a16="http://schemas.microsoft.com/office/drawing/2014/main" id="{6724C11C-1917-47F2-8C0C-A492EA7EF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410200"/>
            <a:ext cx="30511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current 0.4mA, P=65%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133600"/>
            <a:ext cx="5867400" cy="3106738"/>
          </a:xfrm>
        </p:spPr>
      </p:pic>
      <p:sp>
        <p:nvSpPr>
          <p:cNvPr id="459780" name="Text Box 25"/>
          <p:cNvSpPr txBox="1">
            <a:spLocks noChangeArrowheads="1"/>
          </p:cNvSpPr>
          <p:nvPr/>
        </p:nvSpPr>
        <p:spPr bwMode="auto">
          <a:xfrm>
            <a:off x="216208" y="3641959"/>
            <a:ext cx="1576388" cy="825500"/>
          </a:xfrm>
          <a:prstGeom prst="rect">
            <a:avLst/>
          </a:prstGeom>
          <a:solidFill>
            <a:srgbClr val="9900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Atomic 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injector</a:t>
            </a:r>
          </a:p>
        </p:txBody>
      </p:sp>
      <p:sp>
        <p:nvSpPr>
          <p:cNvPr id="459781" name="Text Box 26"/>
          <p:cNvSpPr txBox="1">
            <a:spLocks noChangeArrowheads="1"/>
          </p:cNvSpPr>
          <p:nvPr/>
        </p:nvSpPr>
        <p:spPr bwMode="auto">
          <a:xfrm>
            <a:off x="2915443" y="3886200"/>
            <a:ext cx="1258888" cy="460375"/>
          </a:xfrm>
          <a:prstGeom prst="rect">
            <a:avLst/>
          </a:prstGeom>
          <a:solidFill>
            <a:srgbClr val="9900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He-cell</a:t>
            </a:r>
          </a:p>
        </p:txBody>
      </p:sp>
      <p:sp>
        <p:nvSpPr>
          <p:cNvPr id="459782" name="Line 7"/>
          <p:cNvSpPr>
            <a:spLocks noChangeShapeType="1"/>
          </p:cNvSpPr>
          <p:nvPr/>
        </p:nvSpPr>
        <p:spPr bwMode="auto">
          <a:xfrm>
            <a:off x="1752600" y="4114800"/>
            <a:ext cx="914400" cy="0"/>
          </a:xfrm>
          <a:prstGeom prst="line">
            <a:avLst/>
          </a:prstGeom>
          <a:noFill/>
          <a:ln w="57150">
            <a:solidFill>
              <a:srgbClr val="0000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9783" name="Text Box 8"/>
          <p:cNvSpPr txBox="1">
            <a:spLocks noChangeArrowheads="1"/>
          </p:cNvSpPr>
          <p:nvPr/>
        </p:nvSpPr>
        <p:spPr bwMode="auto">
          <a:xfrm>
            <a:off x="8218488" y="3148236"/>
            <a:ext cx="74612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800" b="1" i="0" u="none" strike="noStrike" kern="1200" cap="none" spc="0" normalizeH="0" baseline="30000" noProof="0">
                <a:ln>
                  <a:noFill/>
                </a:ln>
                <a:solidFill>
                  <a:srgbClr val="8071B4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</a:t>
            </a:r>
          </a:p>
        </p:txBody>
      </p:sp>
      <p:sp>
        <p:nvSpPr>
          <p:cNvPr id="459784" name="Text Box 9"/>
          <p:cNvSpPr txBox="1">
            <a:spLocks noChangeArrowheads="1"/>
          </p:cNvSpPr>
          <p:nvPr/>
        </p:nvSpPr>
        <p:spPr bwMode="auto">
          <a:xfrm>
            <a:off x="593725" y="1382713"/>
            <a:ext cx="80281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High-brightness proton beam inside strong 2.5 T solenoid field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produced by atomic H beam ionization in the He-gas ionizer cell</a:t>
            </a:r>
          </a:p>
        </p:txBody>
      </p:sp>
      <p:sp>
        <p:nvSpPr>
          <p:cNvPr id="459785" name="Text Box 10"/>
          <p:cNvSpPr txBox="1">
            <a:spLocks noChangeArrowheads="1"/>
          </p:cNvSpPr>
          <p:nvPr/>
        </p:nvSpPr>
        <p:spPr bwMode="auto">
          <a:xfrm>
            <a:off x="66675" y="5273675"/>
            <a:ext cx="4602542" cy="10156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The primary proton beam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Equivalent atomic H intensity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current is  2.5 A at 6.5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keV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beam energy !</a:t>
            </a:r>
          </a:p>
        </p:txBody>
      </p:sp>
      <p:sp>
        <p:nvSpPr>
          <p:cNvPr id="459787" name="Line 11"/>
          <p:cNvSpPr>
            <a:spLocks noChangeShapeType="1"/>
          </p:cNvSpPr>
          <p:nvPr/>
        </p:nvSpPr>
        <p:spPr bwMode="auto">
          <a:xfrm flipH="1" flipV="1">
            <a:off x="970935" y="4580398"/>
            <a:ext cx="685800" cy="631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59788" name="Text Box 12"/>
          <p:cNvSpPr txBox="1">
            <a:spLocks noChangeArrowheads="1"/>
          </p:cNvSpPr>
          <p:nvPr/>
        </p:nvSpPr>
        <p:spPr bwMode="auto">
          <a:xfrm>
            <a:off x="3733800" y="4876800"/>
            <a:ext cx="8810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25 kG</a:t>
            </a:r>
          </a:p>
        </p:txBody>
      </p:sp>
      <p:sp>
        <p:nvSpPr>
          <p:cNvPr id="459790" name="Text Box 14"/>
          <p:cNvSpPr txBox="1">
            <a:spLocks noChangeArrowheads="1"/>
          </p:cNvSpPr>
          <p:nvPr/>
        </p:nvSpPr>
        <p:spPr bwMode="auto">
          <a:xfrm>
            <a:off x="7315200" y="4929188"/>
            <a:ext cx="903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1.5 kG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1377" y="346318"/>
            <a:ext cx="476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OPPIS with atomic H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injector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7006" y="3362980"/>
            <a:ext cx="67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H0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1" name="Picture 3">
            <a:extLst>
              <a:ext uri="{FF2B5EF4-FFF2-40B4-BE49-F238E27FC236}">
                <a16:creationId xmlns:a16="http://schemas.microsoft.com/office/drawing/2014/main" id="{F74D526B-DF85-4194-A41E-D22D9D362FED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8610600" cy="4876800"/>
          </a:xfr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2132" name="Rectangle 4">
            <a:extLst>
              <a:ext uri="{FF2B5EF4-FFF2-40B4-BE49-F238E27FC236}">
                <a16:creationId xmlns:a16="http://schemas.microsoft.com/office/drawing/2014/main" id="{93D368AD-2FFC-444F-BB15-22F341D85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2600"/>
            <a:ext cx="2209800" cy="1828800"/>
          </a:xfrm>
          <a:prstGeom prst="rect">
            <a:avLst/>
          </a:prstGeom>
          <a:noFill/>
          <a:ln w="19050">
            <a:solidFill>
              <a:srgbClr val="FF33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133" name="Text Box 5">
            <a:extLst>
              <a:ext uri="{FF2B5EF4-FFF2-40B4-BE49-F238E27FC236}">
                <a16:creationId xmlns:a16="http://schemas.microsoft.com/office/drawing/2014/main" id="{0126772B-B548-437B-AC31-7A3176207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338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Atomic H injector</a:t>
            </a:r>
          </a:p>
        </p:txBody>
      </p:sp>
      <p:sp>
        <p:nvSpPr>
          <p:cNvPr id="432134" name="Text Box 6">
            <a:extLst>
              <a:ext uri="{FF2B5EF4-FFF2-40B4-BE49-F238E27FC236}">
                <a16:creationId xmlns:a16="http://schemas.microsoft.com/office/drawing/2014/main" id="{6FCB973D-6197-48E7-8AC5-B000A663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2025650" cy="92551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Helium ionizer cell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~80% ionization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efficiency.</a:t>
            </a:r>
          </a:p>
        </p:txBody>
      </p:sp>
      <p:sp>
        <p:nvSpPr>
          <p:cNvPr id="432135" name="Line 7">
            <a:extLst>
              <a:ext uri="{FF2B5EF4-FFF2-40B4-BE49-F238E27FC236}">
                <a16:creationId xmlns:a16="http://schemas.microsoft.com/office/drawing/2014/main" id="{2162594D-6D9D-4D5D-9640-CB5CEA851D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819400"/>
            <a:ext cx="152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136" name="Rectangle 8">
            <a:extLst>
              <a:ext uri="{FF2B5EF4-FFF2-40B4-BE49-F238E27FC236}">
                <a16:creationId xmlns:a16="http://schemas.microsoft.com/office/drawing/2014/main" id="{6E993937-9CEA-48D1-851F-5C1B30612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733800"/>
            <a:ext cx="1981200" cy="2438400"/>
          </a:xfrm>
          <a:prstGeom prst="rect">
            <a:avLst/>
          </a:prstGeom>
          <a:noFill/>
          <a:ln w="19050">
            <a:solidFill>
              <a:srgbClr val="99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137" name="Text Box 9">
            <a:extLst>
              <a:ext uri="{FF2B5EF4-FFF2-40B4-BE49-F238E27FC236}">
                <a16:creationId xmlns:a16="http://schemas.microsoft.com/office/drawing/2014/main" id="{7B02E2F1-3755-4E81-B975-6C5F98ECF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486400"/>
            <a:ext cx="1425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Lamb-shift polarimeter</a:t>
            </a:r>
          </a:p>
        </p:txBody>
      </p:sp>
      <p:sp>
        <p:nvSpPr>
          <p:cNvPr id="432138" name="Text Box 10">
            <a:extLst>
              <a:ext uri="{FF2B5EF4-FFF2-40B4-BE49-F238E27FC236}">
                <a16:creationId xmlns:a16="http://schemas.microsoft.com/office/drawing/2014/main" id="{6724C11C-1917-47F2-8C0C-A492EA7EF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410200"/>
            <a:ext cx="30511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current 0.4mA, P=65%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8E07DE-455A-4121-A9D8-8059FFEAA8EB}"/>
              </a:ext>
            </a:extLst>
          </p:cNvPr>
          <p:cNvSpPr txBox="1"/>
          <p:nvPr/>
        </p:nvSpPr>
        <p:spPr>
          <a:xfrm>
            <a:off x="762000" y="270100"/>
            <a:ext cx="7508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kern="0" dirty="0">
                <a:solidFill>
                  <a:srgbClr val="800000"/>
                </a:solidFill>
                <a:latin typeface="Comic Sans MS" panose="030F0702030302020204" pitchFamily="66" charset="0"/>
                <a:ea typeface="+mj-ea"/>
                <a:cs typeface="Arial"/>
              </a:rPr>
              <a:t>Pulsed OPPIS with the atomic hydrogen injector at</a:t>
            </a:r>
            <a:br>
              <a:rPr lang="en-US" altLang="en-US" sz="2400" kern="0" dirty="0">
                <a:solidFill>
                  <a:srgbClr val="800000"/>
                </a:solidFill>
                <a:latin typeface="Comic Sans MS" panose="030F0702030302020204" pitchFamily="66" charset="0"/>
                <a:ea typeface="+mj-ea"/>
                <a:cs typeface="Arial"/>
              </a:rPr>
            </a:br>
            <a:r>
              <a:rPr lang="en-US" altLang="en-US" sz="2400" kern="0" dirty="0">
                <a:solidFill>
                  <a:srgbClr val="800000"/>
                </a:solidFill>
                <a:latin typeface="Comic Sans MS" panose="030F0702030302020204" pitchFamily="66" charset="0"/>
                <a:ea typeface="+mj-ea"/>
                <a:cs typeface="Arial"/>
              </a:rPr>
              <a:t> INR, Moscow, 1982-1990. First generation.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3710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>
            <a:extLst>
              <a:ext uri="{FF2B5EF4-FFF2-40B4-BE49-F238E27FC236}">
                <a16:creationId xmlns:a16="http://schemas.microsoft.com/office/drawing/2014/main" id="{D4E3BD7A-67DA-49DC-A96A-CA5BA7BDC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90800"/>
            <a:ext cx="2111375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      </a:t>
            </a:r>
            <a:r>
              <a:rPr lang="en-US" altLang="en-US" sz="3200" dirty="0">
                <a:latin typeface="Times New Roman" panose="02020603050405020304" pitchFamily="18" charset="0"/>
              </a:rPr>
              <a:t>N</a:t>
            </a:r>
            <a:r>
              <a:rPr lang="en-US" altLang="en-US" sz="3200" baseline="30000" dirty="0">
                <a:latin typeface="Times New Roman" panose="02020603050405020304" pitchFamily="18" charset="0"/>
              </a:rPr>
              <a:t>+</a:t>
            </a:r>
            <a:r>
              <a:rPr lang="en-US" altLang="en-US" sz="3200" dirty="0">
                <a:latin typeface="Times New Roman" panose="02020603050405020304" pitchFamily="18" charset="0"/>
              </a:rPr>
              <a:t> -N</a:t>
            </a:r>
            <a:r>
              <a:rPr lang="en-US" altLang="en-US" sz="3200" baseline="30000" dirty="0">
                <a:latin typeface="Times New Roman" panose="02020603050405020304" pitchFamily="18" charset="0"/>
              </a:rPr>
              <a:t>-</a:t>
            </a:r>
          </a:p>
          <a:p>
            <a:pPr algn="l" eaLnBrk="1" hangingPunct="1"/>
            <a:r>
              <a:rPr lang="en-US" altLang="en-US" sz="3600" dirty="0">
                <a:latin typeface="Times New Roman" panose="02020603050405020304" pitchFamily="18" charset="0"/>
              </a:rPr>
              <a:t>P</a:t>
            </a:r>
            <a:r>
              <a:rPr lang="en-US" altLang="en-US" sz="3200" dirty="0">
                <a:latin typeface="Times New Roman" panose="02020603050405020304" pitchFamily="18" charset="0"/>
              </a:rPr>
              <a:t> =  </a:t>
            </a:r>
          </a:p>
          <a:p>
            <a:pPr algn="l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      </a:t>
            </a:r>
            <a:r>
              <a:rPr lang="en-US" altLang="en-US" sz="3200" dirty="0">
                <a:latin typeface="Times New Roman" panose="02020603050405020304" pitchFamily="18" charset="0"/>
              </a:rPr>
              <a:t>N</a:t>
            </a:r>
            <a:r>
              <a:rPr lang="en-US" altLang="en-US" sz="3200" baseline="30000" dirty="0">
                <a:latin typeface="Times New Roman" panose="02020603050405020304" pitchFamily="18" charset="0"/>
              </a:rPr>
              <a:t>+</a:t>
            </a:r>
            <a:r>
              <a:rPr lang="en-US" altLang="en-US" sz="3200" dirty="0">
                <a:latin typeface="Times New Roman" panose="02020603050405020304" pitchFamily="18" charset="0"/>
              </a:rPr>
              <a:t> +N</a:t>
            </a:r>
            <a:r>
              <a:rPr lang="en-US" altLang="en-US" sz="3200" baseline="30000" dirty="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1268" name="Line 4">
            <a:extLst>
              <a:ext uri="{FF2B5EF4-FFF2-40B4-BE49-F238E27FC236}">
                <a16:creationId xmlns:a16="http://schemas.microsoft.com/office/drawing/2014/main" id="{91A9DEB9-BD44-4413-8289-FB7BBEFA60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4290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9" name="Group 5">
            <a:extLst>
              <a:ext uri="{FF2B5EF4-FFF2-40B4-BE49-F238E27FC236}">
                <a16:creationId xmlns:a16="http://schemas.microsoft.com/office/drawing/2014/main" id="{9A111A5B-F524-44FB-A3FA-F0B999C094E1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743200"/>
            <a:ext cx="4495800" cy="2667000"/>
            <a:chOff x="384" y="2304"/>
            <a:chExt cx="1296" cy="624"/>
          </a:xfrm>
        </p:grpSpPr>
        <p:sp>
          <p:nvSpPr>
            <p:cNvPr id="11279" name="Rectangle 6">
              <a:extLst>
                <a:ext uri="{FF2B5EF4-FFF2-40B4-BE49-F238E27FC236}">
                  <a16:creationId xmlns:a16="http://schemas.microsoft.com/office/drawing/2014/main" id="{33B9BBDF-5E00-4C8C-87E9-9A968ADCC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304"/>
              <a:ext cx="1296" cy="62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E8E8E8"/>
                </a:solidFill>
                <a:latin typeface="Times" panose="02020603050405020304" pitchFamily="18" charset="0"/>
              </a:endParaRPr>
            </a:p>
          </p:txBody>
        </p:sp>
        <p:grpSp>
          <p:nvGrpSpPr>
            <p:cNvPr id="11280" name="Group 7">
              <a:extLst>
                <a:ext uri="{FF2B5EF4-FFF2-40B4-BE49-F238E27FC236}">
                  <a16:creationId xmlns:a16="http://schemas.microsoft.com/office/drawing/2014/main" id="{416DB7E2-463D-4A03-8A6A-A2495A28DD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352"/>
              <a:ext cx="1248" cy="528"/>
              <a:chOff x="432" y="2352"/>
              <a:chExt cx="1248" cy="528"/>
            </a:xfrm>
          </p:grpSpPr>
          <p:grpSp>
            <p:nvGrpSpPr>
              <p:cNvPr id="11281" name="Group 8">
                <a:extLst>
                  <a:ext uri="{FF2B5EF4-FFF2-40B4-BE49-F238E27FC236}">
                    <a16:creationId xmlns:a16="http://schemas.microsoft.com/office/drawing/2014/main" id="{EBDC3866-F0F8-4745-8BF8-A9914335CA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2352"/>
                <a:ext cx="672" cy="528"/>
                <a:chOff x="768" y="2304"/>
                <a:chExt cx="864" cy="702"/>
              </a:xfrm>
            </p:grpSpPr>
            <p:grpSp>
              <p:nvGrpSpPr>
                <p:cNvPr id="11314" name="Group 9">
                  <a:extLst>
                    <a:ext uri="{FF2B5EF4-FFF2-40B4-BE49-F238E27FC236}">
                      <a16:creationId xmlns:a16="http://schemas.microsoft.com/office/drawing/2014/main" id="{AB43A960-19E4-4BFB-8436-2C17F1265F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2304"/>
                  <a:ext cx="144" cy="318"/>
                  <a:chOff x="4032" y="3378"/>
                  <a:chExt cx="144" cy="318"/>
                </a:xfrm>
              </p:grpSpPr>
              <p:sp>
                <p:nvSpPr>
                  <p:cNvPr id="11343" name="AutoShape 10">
                    <a:extLst>
                      <a:ext uri="{FF2B5EF4-FFF2-40B4-BE49-F238E27FC236}">
                        <a16:creationId xmlns:a16="http://schemas.microsoft.com/office/drawing/2014/main" id="{391542D7-5468-432E-B7F6-9FA6DE2A9E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344" name="Oval 11">
                    <a:extLst>
                      <a:ext uri="{FF2B5EF4-FFF2-40B4-BE49-F238E27FC236}">
                        <a16:creationId xmlns:a16="http://schemas.microsoft.com/office/drawing/2014/main" id="{79F0B27D-1E33-435F-B0D8-6C08886996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11315" name="Group 12">
                  <a:extLst>
                    <a:ext uri="{FF2B5EF4-FFF2-40B4-BE49-F238E27FC236}">
                      <a16:creationId xmlns:a16="http://schemas.microsoft.com/office/drawing/2014/main" id="{AF7146E8-C302-49E2-B6CF-3958170162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6" y="2496"/>
                  <a:ext cx="144" cy="318"/>
                  <a:chOff x="4032" y="3378"/>
                  <a:chExt cx="144" cy="318"/>
                </a:xfrm>
              </p:grpSpPr>
              <p:sp>
                <p:nvSpPr>
                  <p:cNvPr id="11341" name="AutoShape 13">
                    <a:extLst>
                      <a:ext uri="{FF2B5EF4-FFF2-40B4-BE49-F238E27FC236}">
                        <a16:creationId xmlns:a16="http://schemas.microsoft.com/office/drawing/2014/main" id="{37A34A6D-D904-47DA-A2A6-1D14282A9E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342" name="Oval 14">
                    <a:extLst>
                      <a:ext uri="{FF2B5EF4-FFF2-40B4-BE49-F238E27FC236}">
                        <a16:creationId xmlns:a16="http://schemas.microsoft.com/office/drawing/2014/main" id="{4B800E4E-03B3-4C05-BE1F-6A6AFDFA06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11316" name="Group 15">
                  <a:extLst>
                    <a:ext uri="{FF2B5EF4-FFF2-40B4-BE49-F238E27FC236}">
                      <a16:creationId xmlns:a16="http://schemas.microsoft.com/office/drawing/2014/main" id="{3BBD39D2-DEED-4E0F-8377-1F5AE477FA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8" y="2304"/>
                  <a:ext cx="864" cy="702"/>
                  <a:chOff x="768" y="2304"/>
                  <a:chExt cx="864" cy="702"/>
                </a:xfrm>
              </p:grpSpPr>
              <p:grpSp>
                <p:nvGrpSpPr>
                  <p:cNvPr id="11317" name="Group 16">
                    <a:extLst>
                      <a:ext uri="{FF2B5EF4-FFF2-40B4-BE49-F238E27FC236}">
                        <a16:creationId xmlns:a16="http://schemas.microsoft.com/office/drawing/2014/main" id="{BD36D4A4-2657-4F40-B0AC-70A3285857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16" y="2352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339" name="AutoShape 17">
                      <a:extLst>
                        <a:ext uri="{FF2B5EF4-FFF2-40B4-BE49-F238E27FC236}">
                          <a16:creationId xmlns:a16="http://schemas.microsoft.com/office/drawing/2014/main" id="{02B663AE-D4EE-4C1F-8C5C-1164633119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40" name="Oval 18">
                      <a:extLst>
                        <a:ext uri="{FF2B5EF4-FFF2-40B4-BE49-F238E27FC236}">
                          <a16:creationId xmlns:a16="http://schemas.microsoft.com/office/drawing/2014/main" id="{12AE93E3-9718-43A7-A2D2-0885F4412A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318" name="Group 19">
                    <a:extLst>
                      <a:ext uri="{FF2B5EF4-FFF2-40B4-BE49-F238E27FC236}">
                        <a16:creationId xmlns:a16="http://schemas.microsoft.com/office/drawing/2014/main" id="{E6755601-6576-40E1-9DF3-36442E966C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0" y="2688"/>
                    <a:ext cx="144" cy="318"/>
                    <a:chOff x="4032" y="3378"/>
                    <a:chExt cx="144" cy="318"/>
                  </a:xfrm>
                </p:grpSpPr>
                <p:sp>
                  <p:nvSpPr>
                    <p:cNvPr id="11337" name="AutoShape 20">
                      <a:extLst>
                        <a:ext uri="{FF2B5EF4-FFF2-40B4-BE49-F238E27FC236}">
                          <a16:creationId xmlns:a16="http://schemas.microsoft.com/office/drawing/2014/main" id="{063A8D7A-AC22-4345-9AFE-884F95474A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77" y="3378"/>
                      <a:ext cx="47" cy="318"/>
                    </a:xfrm>
                    <a:prstGeom prst="upArrow">
                      <a:avLst>
                        <a:gd name="adj1" fmla="val 50000"/>
                        <a:gd name="adj2" fmla="val 169149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38" name="Oval 21">
                      <a:extLst>
                        <a:ext uri="{FF2B5EF4-FFF2-40B4-BE49-F238E27FC236}">
                          <a16:creationId xmlns:a16="http://schemas.microsoft.com/office/drawing/2014/main" id="{5861963C-F95A-48C0-96DA-9E3ABD074F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3443"/>
                      <a:ext cx="144" cy="122"/>
                    </a:xfrm>
                    <a:prstGeom prst="ellipse">
                      <a:avLst/>
                    </a:prstGeom>
                    <a:solidFill>
                      <a:srgbClr val="0A06E8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en-US" altLang="en-US" sz="2400">
                        <a:solidFill>
                          <a:srgbClr val="0A06E8"/>
                        </a:solidFill>
                        <a:latin typeface="Times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1319" name="Group 22">
                    <a:extLst>
                      <a:ext uri="{FF2B5EF4-FFF2-40B4-BE49-F238E27FC236}">
                        <a16:creationId xmlns:a16="http://schemas.microsoft.com/office/drawing/2014/main" id="{DD66F8F9-FE93-427A-B81E-3F8D3CE0E9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96" y="2544"/>
                    <a:ext cx="144" cy="318"/>
                    <a:chOff x="4032" y="3378"/>
                    <a:chExt cx="144" cy="318"/>
                  </a:xfrm>
                </p:grpSpPr>
                <p:sp>
                  <p:nvSpPr>
                    <p:cNvPr id="11335" name="AutoShape 23">
                      <a:extLst>
                        <a:ext uri="{FF2B5EF4-FFF2-40B4-BE49-F238E27FC236}">
                          <a16:creationId xmlns:a16="http://schemas.microsoft.com/office/drawing/2014/main" id="{ACABE95D-CCFC-4FFF-B78D-C2FFF7C2AA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77" y="3378"/>
                      <a:ext cx="47" cy="318"/>
                    </a:xfrm>
                    <a:prstGeom prst="upArrow">
                      <a:avLst>
                        <a:gd name="adj1" fmla="val 50000"/>
                        <a:gd name="adj2" fmla="val 169149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36" name="Oval 24">
                      <a:extLst>
                        <a:ext uri="{FF2B5EF4-FFF2-40B4-BE49-F238E27FC236}">
                          <a16:creationId xmlns:a16="http://schemas.microsoft.com/office/drawing/2014/main" id="{1A53A4EB-A3E9-446F-837A-10CACFB61A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3443"/>
                      <a:ext cx="144" cy="122"/>
                    </a:xfrm>
                    <a:prstGeom prst="ellipse">
                      <a:avLst/>
                    </a:prstGeom>
                    <a:solidFill>
                      <a:srgbClr val="0A06E8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en-US" altLang="en-US" sz="2400">
                        <a:solidFill>
                          <a:srgbClr val="0A06E8"/>
                        </a:solidFill>
                        <a:latin typeface="Times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1320" name="Group 25">
                    <a:extLst>
                      <a:ext uri="{FF2B5EF4-FFF2-40B4-BE49-F238E27FC236}">
                        <a16:creationId xmlns:a16="http://schemas.microsoft.com/office/drawing/2014/main" id="{008A1CD4-9423-46CD-B1D8-C3C0C3DABD8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88" y="2640"/>
                    <a:ext cx="144" cy="318"/>
                    <a:chOff x="4032" y="3378"/>
                    <a:chExt cx="144" cy="318"/>
                  </a:xfrm>
                </p:grpSpPr>
                <p:sp>
                  <p:nvSpPr>
                    <p:cNvPr id="11333" name="AutoShape 26">
                      <a:extLst>
                        <a:ext uri="{FF2B5EF4-FFF2-40B4-BE49-F238E27FC236}">
                          <a16:creationId xmlns:a16="http://schemas.microsoft.com/office/drawing/2014/main" id="{7997021A-C511-40AA-B533-78439658AC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77" y="3378"/>
                      <a:ext cx="47" cy="318"/>
                    </a:xfrm>
                    <a:prstGeom prst="upArrow">
                      <a:avLst>
                        <a:gd name="adj1" fmla="val 50000"/>
                        <a:gd name="adj2" fmla="val 169149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34" name="Oval 27">
                      <a:extLst>
                        <a:ext uri="{FF2B5EF4-FFF2-40B4-BE49-F238E27FC236}">
                          <a16:creationId xmlns:a16="http://schemas.microsoft.com/office/drawing/2014/main" id="{EB86E902-4C70-45DE-8AC3-C8D511AA4A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3443"/>
                      <a:ext cx="144" cy="122"/>
                    </a:xfrm>
                    <a:prstGeom prst="ellipse">
                      <a:avLst/>
                    </a:prstGeom>
                    <a:solidFill>
                      <a:srgbClr val="0A06E8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en-US" altLang="en-US" sz="2400">
                        <a:solidFill>
                          <a:srgbClr val="0A06E8"/>
                        </a:solidFill>
                        <a:latin typeface="Times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1321" name="Group 28">
                    <a:extLst>
                      <a:ext uri="{FF2B5EF4-FFF2-40B4-BE49-F238E27FC236}">
                        <a16:creationId xmlns:a16="http://schemas.microsoft.com/office/drawing/2014/main" id="{41A69AFB-5BDD-4E5E-A393-2BD60C0910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68" y="2688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331" name="AutoShape 29">
                      <a:extLst>
                        <a:ext uri="{FF2B5EF4-FFF2-40B4-BE49-F238E27FC236}">
                          <a16:creationId xmlns:a16="http://schemas.microsoft.com/office/drawing/2014/main" id="{C77DFD41-3D2E-4D2D-B860-52B249A051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32" name="Oval 30">
                      <a:extLst>
                        <a:ext uri="{FF2B5EF4-FFF2-40B4-BE49-F238E27FC236}">
                          <a16:creationId xmlns:a16="http://schemas.microsoft.com/office/drawing/2014/main" id="{660B981F-0F23-4040-A5E0-54645D89EC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322" name="Group 31">
                    <a:extLst>
                      <a:ext uri="{FF2B5EF4-FFF2-40B4-BE49-F238E27FC236}">
                        <a16:creationId xmlns:a16="http://schemas.microsoft.com/office/drawing/2014/main" id="{D0FA169F-52DA-4C4A-AD9A-F831D908909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4" y="2304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329" name="AutoShape 32">
                      <a:extLst>
                        <a:ext uri="{FF2B5EF4-FFF2-40B4-BE49-F238E27FC236}">
                          <a16:creationId xmlns:a16="http://schemas.microsoft.com/office/drawing/2014/main" id="{8A5C5F44-2F7C-474E-86B3-9E5C0C8729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30" name="Oval 33">
                      <a:extLst>
                        <a:ext uri="{FF2B5EF4-FFF2-40B4-BE49-F238E27FC236}">
                          <a16:creationId xmlns:a16="http://schemas.microsoft.com/office/drawing/2014/main" id="{0644AC6E-5D2D-4A34-9498-F73C0458D5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323" name="Group 34">
                    <a:extLst>
                      <a:ext uri="{FF2B5EF4-FFF2-40B4-BE49-F238E27FC236}">
                        <a16:creationId xmlns:a16="http://schemas.microsoft.com/office/drawing/2014/main" id="{D3C6B763-74E2-4C63-A5BB-1BBFF7B9EF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52" y="2400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327" name="AutoShape 35">
                      <a:extLst>
                        <a:ext uri="{FF2B5EF4-FFF2-40B4-BE49-F238E27FC236}">
                          <a16:creationId xmlns:a16="http://schemas.microsoft.com/office/drawing/2014/main" id="{3B55C9FE-792B-4EDF-9B1C-5D4A78F582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28" name="Oval 36">
                      <a:extLst>
                        <a:ext uri="{FF2B5EF4-FFF2-40B4-BE49-F238E27FC236}">
                          <a16:creationId xmlns:a16="http://schemas.microsoft.com/office/drawing/2014/main" id="{431FFCCB-C1D0-40EF-9494-75A0A1E868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324" name="Group 37">
                    <a:extLst>
                      <a:ext uri="{FF2B5EF4-FFF2-40B4-BE49-F238E27FC236}">
                        <a16:creationId xmlns:a16="http://schemas.microsoft.com/office/drawing/2014/main" id="{110FFC1E-7751-4D1C-B851-F9D40CA7F7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52" y="2640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325" name="AutoShape 38">
                      <a:extLst>
                        <a:ext uri="{FF2B5EF4-FFF2-40B4-BE49-F238E27FC236}">
                          <a16:creationId xmlns:a16="http://schemas.microsoft.com/office/drawing/2014/main" id="{F89615F0-7E19-4DC2-9A35-20D3BED287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26" name="Oval 39">
                      <a:extLst>
                        <a:ext uri="{FF2B5EF4-FFF2-40B4-BE49-F238E27FC236}">
                          <a16:creationId xmlns:a16="http://schemas.microsoft.com/office/drawing/2014/main" id="{193CE49F-8135-4D1B-A362-163C361C67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</p:grpSp>
          <p:grpSp>
            <p:nvGrpSpPr>
              <p:cNvPr id="11282" name="Group 40">
                <a:extLst>
                  <a:ext uri="{FF2B5EF4-FFF2-40B4-BE49-F238E27FC236}">
                    <a16:creationId xmlns:a16="http://schemas.microsoft.com/office/drawing/2014/main" id="{F64B12B3-76F4-4F44-AC0F-115BCDB33F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2352"/>
                <a:ext cx="672" cy="528"/>
                <a:chOff x="768" y="2304"/>
                <a:chExt cx="864" cy="702"/>
              </a:xfrm>
            </p:grpSpPr>
            <p:grpSp>
              <p:nvGrpSpPr>
                <p:cNvPr id="11283" name="Group 41">
                  <a:extLst>
                    <a:ext uri="{FF2B5EF4-FFF2-40B4-BE49-F238E27FC236}">
                      <a16:creationId xmlns:a16="http://schemas.microsoft.com/office/drawing/2014/main" id="{88A55683-631B-4AE3-8A70-18ED2760BC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2304"/>
                  <a:ext cx="144" cy="318"/>
                  <a:chOff x="4032" y="3378"/>
                  <a:chExt cx="144" cy="318"/>
                </a:xfrm>
              </p:grpSpPr>
              <p:sp>
                <p:nvSpPr>
                  <p:cNvPr id="11312" name="AutoShape 42">
                    <a:extLst>
                      <a:ext uri="{FF2B5EF4-FFF2-40B4-BE49-F238E27FC236}">
                        <a16:creationId xmlns:a16="http://schemas.microsoft.com/office/drawing/2014/main" id="{C9B1691D-BB8E-44F3-868C-2D7FB89E04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313" name="Oval 43">
                    <a:extLst>
                      <a:ext uri="{FF2B5EF4-FFF2-40B4-BE49-F238E27FC236}">
                        <a16:creationId xmlns:a16="http://schemas.microsoft.com/office/drawing/2014/main" id="{808CD173-91FC-4846-9B58-764B08899B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11284" name="Group 44">
                  <a:extLst>
                    <a:ext uri="{FF2B5EF4-FFF2-40B4-BE49-F238E27FC236}">
                      <a16:creationId xmlns:a16="http://schemas.microsoft.com/office/drawing/2014/main" id="{30C3B0CD-755B-4942-8F6F-04CB95A6A0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6" y="2496"/>
                  <a:ext cx="144" cy="318"/>
                  <a:chOff x="4032" y="3378"/>
                  <a:chExt cx="144" cy="318"/>
                </a:xfrm>
              </p:grpSpPr>
              <p:sp>
                <p:nvSpPr>
                  <p:cNvPr id="11310" name="AutoShape 45">
                    <a:extLst>
                      <a:ext uri="{FF2B5EF4-FFF2-40B4-BE49-F238E27FC236}">
                        <a16:creationId xmlns:a16="http://schemas.microsoft.com/office/drawing/2014/main" id="{40B125DD-1505-425C-9929-F64370C32B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77" y="3378"/>
                    <a:ext cx="47" cy="318"/>
                  </a:xfrm>
                  <a:prstGeom prst="upArrow">
                    <a:avLst>
                      <a:gd name="adj1" fmla="val 50000"/>
                      <a:gd name="adj2" fmla="val 16914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311" name="Oval 46">
                    <a:extLst>
                      <a:ext uri="{FF2B5EF4-FFF2-40B4-BE49-F238E27FC236}">
                        <a16:creationId xmlns:a16="http://schemas.microsoft.com/office/drawing/2014/main" id="{D2E09020-7BC4-4346-AE1C-D98D41F2C6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3443"/>
                    <a:ext cx="144" cy="122"/>
                  </a:xfrm>
                  <a:prstGeom prst="ellipse">
                    <a:avLst/>
                  </a:prstGeom>
                  <a:solidFill>
                    <a:srgbClr val="0A06E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ctr"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en-US" altLang="en-US" sz="2400">
                      <a:solidFill>
                        <a:srgbClr val="0A06E8"/>
                      </a:solidFill>
                      <a:latin typeface="Times" panose="02020603050405020304" pitchFamily="18" charset="0"/>
                    </a:endParaRPr>
                  </a:p>
                </p:txBody>
              </p:sp>
            </p:grpSp>
            <p:grpSp>
              <p:nvGrpSpPr>
                <p:cNvPr id="11285" name="Group 47">
                  <a:extLst>
                    <a:ext uri="{FF2B5EF4-FFF2-40B4-BE49-F238E27FC236}">
                      <a16:creationId xmlns:a16="http://schemas.microsoft.com/office/drawing/2014/main" id="{F0366063-61D7-4762-8E74-1896BC334E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8" y="2304"/>
                  <a:ext cx="864" cy="702"/>
                  <a:chOff x="768" y="2304"/>
                  <a:chExt cx="864" cy="702"/>
                </a:xfrm>
              </p:grpSpPr>
              <p:grpSp>
                <p:nvGrpSpPr>
                  <p:cNvPr id="11286" name="Group 48">
                    <a:extLst>
                      <a:ext uri="{FF2B5EF4-FFF2-40B4-BE49-F238E27FC236}">
                        <a16:creationId xmlns:a16="http://schemas.microsoft.com/office/drawing/2014/main" id="{A1386986-FC22-4572-9BEC-E92B5B391C5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16" y="2352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308" name="AutoShape 49">
                      <a:extLst>
                        <a:ext uri="{FF2B5EF4-FFF2-40B4-BE49-F238E27FC236}">
                          <a16:creationId xmlns:a16="http://schemas.microsoft.com/office/drawing/2014/main" id="{158BD7E0-8E4F-4E20-ACB0-5C005DFE94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09" name="Oval 50">
                      <a:extLst>
                        <a:ext uri="{FF2B5EF4-FFF2-40B4-BE49-F238E27FC236}">
                          <a16:creationId xmlns:a16="http://schemas.microsoft.com/office/drawing/2014/main" id="{E4FD9DD0-3D3A-40EF-9132-B3F34E4272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287" name="Group 51">
                    <a:extLst>
                      <a:ext uri="{FF2B5EF4-FFF2-40B4-BE49-F238E27FC236}">
                        <a16:creationId xmlns:a16="http://schemas.microsoft.com/office/drawing/2014/main" id="{804C3E46-48FC-409B-B2D1-70ADD4BCD4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0" y="2688"/>
                    <a:ext cx="144" cy="318"/>
                    <a:chOff x="4032" y="3378"/>
                    <a:chExt cx="144" cy="318"/>
                  </a:xfrm>
                </p:grpSpPr>
                <p:sp>
                  <p:nvSpPr>
                    <p:cNvPr id="11306" name="AutoShape 52">
                      <a:extLst>
                        <a:ext uri="{FF2B5EF4-FFF2-40B4-BE49-F238E27FC236}">
                          <a16:creationId xmlns:a16="http://schemas.microsoft.com/office/drawing/2014/main" id="{1910413D-BB80-4E4B-830F-4B5997934D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77" y="3378"/>
                      <a:ext cx="47" cy="318"/>
                    </a:xfrm>
                    <a:prstGeom prst="upArrow">
                      <a:avLst>
                        <a:gd name="adj1" fmla="val 50000"/>
                        <a:gd name="adj2" fmla="val 169149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07" name="Oval 53">
                      <a:extLst>
                        <a:ext uri="{FF2B5EF4-FFF2-40B4-BE49-F238E27FC236}">
                          <a16:creationId xmlns:a16="http://schemas.microsoft.com/office/drawing/2014/main" id="{599910AB-72B0-4973-8969-5A0AA57582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3443"/>
                      <a:ext cx="144" cy="122"/>
                    </a:xfrm>
                    <a:prstGeom prst="ellipse">
                      <a:avLst/>
                    </a:prstGeom>
                    <a:solidFill>
                      <a:srgbClr val="0A06E8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en-US" altLang="en-US" sz="2400">
                        <a:solidFill>
                          <a:srgbClr val="0A06E8"/>
                        </a:solidFill>
                        <a:latin typeface="Times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1288" name="Group 54">
                    <a:extLst>
                      <a:ext uri="{FF2B5EF4-FFF2-40B4-BE49-F238E27FC236}">
                        <a16:creationId xmlns:a16="http://schemas.microsoft.com/office/drawing/2014/main" id="{CD279CAE-6861-4381-AB2E-91A107ED00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96" y="2544"/>
                    <a:ext cx="144" cy="318"/>
                    <a:chOff x="4032" y="3378"/>
                    <a:chExt cx="144" cy="318"/>
                  </a:xfrm>
                </p:grpSpPr>
                <p:sp>
                  <p:nvSpPr>
                    <p:cNvPr id="11304" name="AutoShape 55">
                      <a:extLst>
                        <a:ext uri="{FF2B5EF4-FFF2-40B4-BE49-F238E27FC236}">
                          <a16:creationId xmlns:a16="http://schemas.microsoft.com/office/drawing/2014/main" id="{21FE6B3F-BB65-4912-B2FC-53F8A8D691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77" y="3378"/>
                      <a:ext cx="47" cy="318"/>
                    </a:xfrm>
                    <a:prstGeom prst="upArrow">
                      <a:avLst>
                        <a:gd name="adj1" fmla="val 50000"/>
                        <a:gd name="adj2" fmla="val 169149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05" name="Oval 56">
                      <a:extLst>
                        <a:ext uri="{FF2B5EF4-FFF2-40B4-BE49-F238E27FC236}">
                          <a16:creationId xmlns:a16="http://schemas.microsoft.com/office/drawing/2014/main" id="{B4149F57-7B86-423F-9449-23E7C61423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3443"/>
                      <a:ext cx="144" cy="122"/>
                    </a:xfrm>
                    <a:prstGeom prst="ellipse">
                      <a:avLst/>
                    </a:prstGeom>
                    <a:solidFill>
                      <a:srgbClr val="0A06E8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en-US" altLang="en-US" sz="2400">
                        <a:solidFill>
                          <a:srgbClr val="0A06E8"/>
                        </a:solidFill>
                        <a:latin typeface="Times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1289" name="Group 57">
                    <a:extLst>
                      <a:ext uri="{FF2B5EF4-FFF2-40B4-BE49-F238E27FC236}">
                        <a16:creationId xmlns:a16="http://schemas.microsoft.com/office/drawing/2014/main" id="{40BAC51B-9A14-4EB8-844C-1E8CDD93AC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88" y="2640"/>
                    <a:ext cx="144" cy="318"/>
                    <a:chOff x="4032" y="3378"/>
                    <a:chExt cx="144" cy="318"/>
                  </a:xfrm>
                </p:grpSpPr>
                <p:sp>
                  <p:nvSpPr>
                    <p:cNvPr id="11302" name="AutoShape 58">
                      <a:extLst>
                        <a:ext uri="{FF2B5EF4-FFF2-40B4-BE49-F238E27FC236}">
                          <a16:creationId xmlns:a16="http://schemas.microsoft.com/office/drawing/2014/main" id="{29CF2B4D-13EC-44B4-965B-E96D3923A0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77" y="3378"/>
                      <a:ext cx="47" cy="318"/>
                    </a:xfrm>
                    <a:prstGeom prst="upArrow">
                      <a:avLst>
                        <a:gd name="adj1" fmla="val 50000"/>
                        <a:gd name="adj2" fmla="val 169149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03" name="Oval 59">
                      <a:extLst>
                        <a:ext uri="{FF2B5EF4-FFF2-40B4-BE49-F238E27FC236}">
                          <a16:creationId xmlns:a16="http://schemas.microsoft.com/office/drawing/2014/main" id="{8220E6C1-EE4F-487A-AB78-37BEF0E9A1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3443"/>
                      <a:ext cx="144" cy="122"/>
                    </a:xfrm>
                    <a:prstGeom prst="ellipse">
                      <a:avLst/>
                    </a:prstGeom>
                    <a:solidFill>
                      <a:srgbClr val="0A06E8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en-US" altLang="en-US" sz="2400">
                        <a:solidFill>
                          <a:srgbClr val="0A06E8"/>
                        </a:solidFill>
                        <a:latin typeface="Times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1290" name="Group 60">
                    <a:extLst>
                      <a:ext uri="{FF2B5EF4-FFF2-40B4-BE49-F238E27FC236}">
                        <a16:creationId xmlns:a16="http://schemas.microsoft.com/office/drawing/2014/main" id="{9BC25695-0BAC-4AA5-BE7F-DB01112BA1F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68" y="2688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300" name="AutoShape 61">
                      <a:extLst>
                        <a:ext uri="{FF2B5EF4-FFF2-40B4-BE49-F238E27FC236}">
                          <a16:creationId xmlns:a16="http://schemas.microsoft.com/office/drawing/2014/main" id="{A590DD0D-4D4A-488E-8B4B-062871DE76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301" name="Oval 62">
                      <a:extLst>
                        <a:ext uri="{FF2B5EF4-FFF2-40B4-BE49-F238E27FC236}">
                          <a16:creationId xmlns:a16="http://schemas.microsoft.com/office/drawing/2014/main" id="{A98A8789-D719-4CF9-A199-E4F1C51AF4E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291" name="Group 63">
                    <a:extLst>
                      <a:ext uri="{FF2B5EF4-FFF2-40B4-BE49-F238E27FC236}">
                        <a16:creationId xmlns:a16="http://schemas.microsoft.com/office/drawing/2014/main" id="{F92970E1-C0B0-4EDF-94B9-57A0496296B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4" y="2304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298" name="AutoShape 64">
                      <a:extLst>
                        <a:ext uri="{FF2B5EF4-FFF2-40B4-BE49-F238E27FC236}">
                          <a16:creationId xmlns:a16="http://schemas.microsoft.com/office/drawing/2014/main" id="{3D988B9D-E2FC-4CE8-B2DD-4B1518893D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299" name="Oval 65">
                      <a:extLst>
                        <a:ext uri="{FF2B5EF4-FFF2-40B4-BE49-F238E27FC236}">
                          <a16:creationId xmlns:a16="http://schemas.microsoft.com/office/drawing/2014/main" id="{09E67E14-B278-47E2-BBF8-F8825D0D7E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292" name="Group 66">
                    <a:extLst>
                      <a:ext uri="{FF2B5EF4-FFF2-40B4-BE49-F238E27FC236}">
                        <a16:creationId xmlns:a16="http://schemas.microsoft.com/office/drawing/2014/main" id="{0AA751D9-59B6-4FC6-A633-2E24292BF0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52" y="2400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296" name="AutoShape 67">
                      <a:extLst>
                        <a:ext uri="{FF2B5EF4-FFF2-40B4-BE49-F238E27FC236}">
                          <a16:creationId xmlns:a16="http://schemas.microsoft.com/office/drawing/2014/main" id="{5DCC84B3-30BE-471D-ACBD-709CFDC80E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297" name="Oval 68">
                      <a:extLst>
                        <a:ext uri="{FF2B5EF4-FFF2-40B4-BE49-F238E27FC236}">
                          <a16:creationId xmlns:a16="http://schemas.microsoft.com/office/drawing/2014/main" id="{07C8FE7C-3CDA-45CA-8E20-64577BA72B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11293" name="Group 69">
                    <a:extLst>
                      <a:ext uri="{FF2B5EF4-FFF2-40B4-BE49-F238E27FC236}">
                        <a16:creationId xmlns:a16="http://schemas.microsoft.com/office/drawing/2014/main" id="{08D7CEF5-3AC1-422C-A777-5A5350E30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52" y="2640"/>
                    <a:ext cx="144" cy="318"/>
                    <a:chOff x="3792" y="2898"/>
                    <a:chExt cx="240" cy="624"/>
                  </a:xfrm>
                </p:grpSpPr>
                <p:sp>
                  <p:nvSpPr>
                    <p:cNvPr id="11294" name="AutoShape 70">
                      <a:extLst>
                        <a:ext uri="{FF2B5EF4-FFF2-40B4-BE49-F238E27FC236}">
                          <a16:creationId xmlns:a16="http://schemas.microsoft.com/office/drawing/2014/main" id="{82A0CAFE-9427-4107-A848-2EB8050A43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7" y="2898"/>
                      <a:ext cx="78" cy="624"/>
                    </a:xfrm>
                    <a:prstGeom prst="upArrow">
                      <a:avLst>
                        <a:gd name="adj1" fmla="val 50000"/>
                        <a:gd name="adj2" fmla="val 200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295" name="Oval 71">
                      <a:extLst>
                        <a:ext uri="{FF2B5EF4-FFF2-40B4-BE49-F238E27FC236}">
                          <a16:creationId xmlns:a16="http://schemas.microsoft.com/office/drawing/2014/main" id="{9A144846-08E0-4ED4-9E20-E63DAC6229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3120"/>
                      <a:ext cx="240" cy="240"/>
                    </a:xfrm>
                    <a:prstGeom prst="ellipse">
                      <a:avLst/>
                    </a:prstGeom>
                    <a:solidFill>
                      <a:srgbClr val="E8330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</p:grpSp>
        </p:grpSp>
      </p:grpSp>
      <p:sp>
        <p:nvSpPr>
          <p:cNvPr id="11270" name="AutoShape 72">
            <a:extLst>
              <a:ext uri="{FF2B5EF4-FFF2-40B4-BE49-F238E27FC236}">
                <a16:creationId xmlns:a16="http://schemas.microsoft.com/office/drawing/2014/main" id="{9281F447-A082-4139-BDC4-8E55AABCF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362200"/>
            <a:ext cx="228600" cy="4038600"/>
          </a:xfrm>
          <a:prstGeom prst="upArrow">
            <a:avLst>
              <a:gd name="adj1" fmla="val 50000"/>
              <a:gd name="adj2" fmla="val 44166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1" name="Text Box 73">
            <a:extLst>
              <a:ext uri="{FF2B5EF4-FFF2-40B4-BE49-F238E27FC236}">
                <a16:creationId xmlns:a16="http://schemas.microsoft.com/office/drawing/2014/main" id="{ABAFBE2A-86F0-45EE-A3C6-61835834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715000"/>
            <a:ext cx="451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External magnetic field direction</a:t>
            </a:r>
          </a:p>
        </p:txBody>
      </p:sp>
      <p:sp>
        <p:nvSpPr>
          <p:cNvPr id="11272" name="Text Box 74">
            <a:extLst>
              <a:ext uri="{FF2B5EF4-FFF2-40B4-BE49-F238E27FC236}">
                <a16:creationId xmlns:a16="http://schemas.microsoft.com/office/drawing/2014/main" id="{EE2B1484-6EEF-459D-9585-9DFBC07C3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739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66"/>
                </a:solidFill>
              </a:rPr>
              <a:t>Electrons and protons have intrinsic angular momentum - Spin: S=1/2 and magnetic moments aligned with spin.</a:t>
            </a:r>
          </a:p>
          <a:p>
            <a:pPr algn="l" eaLnBrk="1" hangingPunct="1"/>
            <a:r>
              <a:rPr lang="en-US" altLang="en-US">
                <a:solidFill>
                  <a:srgbClr val="000066"/>
                </a:solidFill>
              </a:rPr>
              <a:t>According to quantum mechanics: electron (or proton) spin can have  only two projections (m</a:t>
            </a:r>
            <a:r>
              <a:rPr lang="en-US" altLang="en-US" baseline="-25000">
                <a:solidFill>
                  <a:srgbClr val="000066"/>
                </a:solidFill>
              </a:rPr>
              <a:t>s</a:t>
            </a:r>
            <a:r>
              <a:rPr lang="en-US" altLang="en-US">
                <a:solidFill>
                  <a:srgbClr val="000066"/>
                </a:solidFill>
              </a:rPr>
              <a:t> =+1/2 or –1/2) on the axis defined by magnetic field direction.</a:t>
            </a:r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3" name="Text Box 75">
            <a:extLst>
              <a:ext uri="{FF2B5EF4-FFF2-40B4-BE49-F238E27FC236}">
                <a16:creationId xmlns:a16="http://schemas.microsoft.com/office/drawing/2014/main" id="{3F4F6CE7-2FC6-478A-8EBD-59F0F7F95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4833938"/>
            <a:ext cx="262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N</a:t>
            </a:r>
            <a:r>
              <a:rPr lang="en-US" altLang="en-US" sz="2400" baseline="30000"/>
              <a:t>+</a:t>
            </a:r>
            <a:r>
              <a:rPr lang="en-US" altLang="en-US" sz="2400"/>
              <a:t>/N</a:t>
            </a:r>
            <a:r>
              <a:rPr lang="en-US" altLang="en-US" sz="2400" baseline="30000"/>
              <a:t>-</a:t>
            </a:r>
            <a:r>
              <a:rPr lang="en-US" altLang="en-US" sz="2400"/>
              <a:t> =3, P=50%</a:t>
            </a:r>
          </a:p>
        </p:txBody>
      </p:sp>
      <p:sp>
        <p:nvSpPr>
          <p:cNvPr id="11274" name="Oval 76">
            <a:extLst>
              <a:ext uri="{FF2B5EF4-FFF2-40B4-BE49-F238E27FC236}">
                <a16:creationId xmlns:a16="http://schemas.microsoft.com/office/drawing/2014/main" id="{B2489D63-5B7B-41D3-967A-C48321056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895600"/>
            <a:ext cx="381000" cy="1066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5" name="Oval 77">
            <a:extLst>
              <a:ext uri="{FF2B5EF4-FFF2-40B4-BE49-F238E27FC236}">
                <a16:creationId xmlns:a16="http://schemas.microsoft.com/office/drawing/2014/main" id="{C9CEEC23-35FA-4AE9-94F7-1EE12F8AA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962400"/>
            <a:ext cx="457200" cy="1066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6" name="Oval 78">
            <a:extLst>
              <a:ext uri="{FF2B5EF4-FFF2-40B4-BE49-F238E27FC236}">
                <a16:creationId xmlns:a16="http://schemas.microsoft.com/office/drawing/2014/main" id="{AE1A5862-FF3F-4BC3-9888-DABCD226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191000"/>
            <a:ext cx="381000" cy="1066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7" name="Oval 79">
            <a:extLst>
              <a:ext uri="{FF2B5EF4-FFF2-40B4-BE49-F238E27FC236}">
                <a16:creationId xmlns:a16="http://schemas.microsoft.com/office/drawing/2014/main" id="{3545E5F8-2620-429C-B8F1-65BD39ADC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895600"/>
            <a:ext cx="381000" cy="1066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Oval 80">
            <a:extLst>
              <a:ext uri="{FF2B5EF4-FFF2-40B4-BE49-F238E27FC236}">
                <a16:creationId xmlns:a16="http://schemas.microsoft.com/office/drawing/2014/main" id="{091A2CCC-99D2-4C0F-9A09-B32448223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114800"/>
            <a:ext cx="381000" cy="1143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443DC-7D15-4074-8DCC-84CFC421F86A}"/>
              </a:ext>
            </a:extLst>
          </p:cNvPr>
          <p:cNvSpPr txBox="1"/>
          <p:nvPr/>
        </p:nvSpPr>
        <p:spPr>
          <a:xfrm>
            <a:off x="1981200" y="304800"/>
            <a:ext cx="513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90000"/>
                </a:solidFill>
                <a:latin typeface="Comic Sans MS" panose="030F0702030302020204" pitchFamily="66" charset="0"/>
              </a:rPr>
              <a:t>Electron, proton beam polarization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7" name="Picture 3" descr="Fi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952" y="1981201"/>
            <a:ext cx="6662061" cy="4038600"/>
          </a:xfr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1828" name="Line 4"/>
          <p:cNvSpPr>
            <a:spLocks noChangeShapeType="1"/>
          </p:cNvSpPr>
          <p:nvPr/>
        </p:nvSpPr>
        <p:spPr bwMode="auto">
          <a:xfrm>
            <a:off x="1600200" y="2895600"/>
            <a:ext cx="6400800" cy="0"/>
          </a:xfrm>
          <a:prstGeom prst="line">
            <a:avLst/>
          </a:prstGeom>
          <a:noFill/>
          <a:ln w="28575">
            <a:solidFill>
              <a:srgbClr val="0066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6891926" y="5348748"/>
            <a:ext cx="895350" cy="3667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10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keV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61830" name="Line 6"/>
          <p:cNvSpPr>
            <a:spLocks noChangeShapeType="1"/>
          </p:cNvSpPr>
          <p:nvPr/>
        </p:nvSpPr>
        <p:spPr bwMode="auto">
          <a:xfrm flipV="1">
            <a:off x="7086600" y="2057400"/>
            <a:ext cx="0" cy="3276600"/>
          </a:xfrm>
          <a:prstGeom prst="line">
            <a:avLst/>
          </a:prstGeom>
          <a:noFill/>
          <a:ln w="28575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1831" name="Text Box 7"/>
          <p:cNvSpPr txBox="1">
            <a:spLocks noChangeArrowheads="1"/>
          </p:cNvSpPr>
          <p:nvPr/>
        </p:nvSpPr>
        <p:spPr bwMode="auto">
          <a:xfrm>
            <a:off x="7870825" y="2633990"/>
            <a:ext cx="904415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80%</a:t>
            </a:r>
          </a:p>
        </p:txBody>
      </p:sp>
      <p:sp>
        <p:nvSpPr>
          <p:cNvPr id="461832" name="Text Box 8"/>
          <p:cNvSpPr txBox="1">
            <a:spLocks noChangeArrowheads="1"/>
          </p:cNvSpPr>
          <p:nvPr/>
        </p:nvSpPr>
        <p:spPr bwMode="auto">
          <a:xfrm>
            <a:off x="533400" y="1371600"/>
            <a:ext cx="3659188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 + He  → H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+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 +  He + 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7039" y="378767"/>
            <a:ext cx="7071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Atomic H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ionization efficiency in the He cell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71" name="Picture 2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29" y="1339317"/>
            <a:ext cx="8839200" cy="4568825"/>
          </a:xfr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2852" name="Line 4"/>
          <p:cNvSpPr>
            <a:spLocks noChangeShapeType="1"/>
          </p:cNvSpPr>
          <p:nvPr/>
        </p:nvSpPr>
        <p:spPr bwMode="auto">
          <a:xfrm>
            <a:off x="914400" y="25908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53" name="Line 5"/>
          <p:cNvSpPr>
            <a:spLocks noChangeShapeType="1"/>
          </p:cNvSpPr>
          <p:nvPr/>
        </p:nvSpPr>
        <p:spPr bwMode="auto">
          <a:xfrm flipH="1" flipV="1">
            <a:off x="914400" y="3962400"/>
            <a:ext cx="304800" cy="1219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54" name="Line 6"/>
          <p:cNvSpPr>
            <a:spLocks noChangeShapeType="1"/>
          </p:cNvSpPr>
          <p:nvPr/>
        </p:nvSpPr>
        <p:spPr bwMode="auto">
          <a:xfrm flipV="1">
            <a:off x="3352800" y="3886200"/>
            <a:ext cx="9906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55" name="Line 7"/>
          <p:cNvSpPr>
            <a:spLocks noChangeShapeType="1"/>
          </p:cNvSpPr>
          <p:nvPr/>
        </p:nvSpPr>
        <p:spPr bwMode="auto">
          <a:xfrm flipV="1">
            <a:off x="4689474" y="3810000"/>
            <a:ext cx="568325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56" name="Line 8"/>
          <p:cNvSpPr>
            <a:spLocks noChangeShapeType="1"/>
          </p:cNvSpPr>
          <p:nvPr/>
        </p:nvSpPr>
        <p:spPr bwMode="auto">
          <a:xfrm flipH="1" flipV="1">
            <a:off x="7696200" y="4038600"/>
            <a:ext cx="609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57" name="Text Box 9"/>
          <p:cNvSpPr txBox="1">
            <a:spLocks noChangeArrowheads="1"/>
          </p:cNvSpPr>
          <p:nvPr/>
        </p:nvSpPr>
        <p:spPr bwMode="auto">
          <a:xfrm>
            <a:off x="533400" y="6096000"/>
            <a:ext cx="523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+</a:t>
            </a:r>
          </a:p>
        </p:txBody>
      </p:sp>
      <p:sp>
        <p:nvSpPr>
          <p:cNvPr id="462858" name="Text Box 10"/>
          <p:cNvSpPr txBox="1">
            <a:spLocks noChangeArrowheads="1"/>
          </p:cNvSpPr>
          <p:nvPr/>
        </p:nvSpPr>
        <p:spPr bwMode="auto">
          <a:xfrm>
            <a:off x="2895600" y="5867400"/>
            <a:ext cx="517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</a:p>
        </p:txBody>
      </p:sp>
      <p:sp>
        <p:nvSpPr>
          <p:cNvPr id="462859" name="Text Box 11"/>
          <p:cNvSpPr txBox="1">
            <a:spLocks noChangeArrowheads="1"/>
          </p:cNvSpPr>
          <p:nvPr/>
        </p:nvSpPr>
        <p:spPr bwMode="auto">
          <a:xfrm>
            <a:off x="4876800" y="5867400"/>
            <a:ext cx="523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+</a:t>
            </a:r>
          </a:p>
        </p:txBody>
      </p:sp>
      <p:sp>
        <p:nvSpPr>
          <p:cNvPr id="462860" name="Text Box 12"/>
          <p:cNvSpPr txBox="1">
            <a:spLocks noChangeArrowheads="1"/>
          </p:cNvSpPr>
          <p:nvPr/>
        </p:nvSpPr>
        <p:spPr bwMode="auto">
          <a:xfrm>
            <a:off x="6629400" y="5867400"/>
            <a:ext cx="517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</a:p>
        </p:txBody>
      </p:sp>
      <p:sp>
        <p:nvSpPr>
          <p:cNvPr id="462861" name="Text Box 13"/>
          <p:cNvSpPr txBox="1">
            <a:spLocks noChangeArrowheads="1"/>
          </p:cNvSpPr>
          <p:nvPr/>
        </p:nvSpPr>
        <p:spPr bwMode="auto">
          <a:xfrm>
            <a:off x="8305800" y="5867400"/>
            <a:ext cx="473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</a:t>
            </a:r>
          </a:p>
        </p:txBody>
      </p:sp>
      <p:sp>
        <p:nvSpPr>
          <p:cNvPr id="462862" name="Line 14"/>
          <p:cNvSpPr>
            <a:spLocks noChangeShapeType="1"/>
          </p:cNvSpPr>
          <p:nvPr/>
        </p:nvSpPr>
        <p:spPr bwMode="auto">
          <a:xfrm>
            <a:off x="1143000" y="63246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63" name="Line 15"/>
          <p:cNvSpPr>
            <a:spLocks noChangeShapeType="1"/>
          </p:cNvSpPr>
          <p:nvPr/>
        </p:nvSpPr>
        <p:spPr bwMode="auto">
          <a:xfrm>
            <a:off x="2286000" y="63246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64" name="Line 16"/>
          <p:cNvSpPr>
            <a:spLocks noChangeShapeType="1"/>
          </p:cNvSpPr>
          <p:nvPr/>
        </p:nvSpPr>
        <p:spPr bwMode="auto">
          <a:xfrm>
            <a:off x="4800600" y="63246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65" name="Line 17"/>
          <p:cNvSpPr>
            <a:spLocks noChangeShapeType="1"/>
          </p:cNvSpPr>
          <p:nvPr/>
        </p:nvSpPr>
        <p:spPr bwMode="auto">
          <a:xfrm>
            <a:off x="6400800" y="63246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66" name="Text Box 18"/>
          <p:cNvSpPr txBox="1">
            <a:spLocks noChangeArrowheads="1"/>
          </p:cNvSpPr>
          <p:nvPr/>
        </p:nvSpPr>
        <p:spPr bwMode="auto">
          <a:xfrm>
            <a:off x="1905000" y="6096000"/>
            <a:ext cx="574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H2</a:t>
            </a:r>
          </a:p>
        </p:txBody>
      </p:sp>
      <p:sp>
        <p:nvSpPr>
          <p:cNvPr id="462867" name="Text Box 19"/>
          <p:cNvSpPr txBox="1">
            <a:spLocks noChangeArrowheads="1"/>
          </p:cNvSpPr>
          <p:nvPr/>
        </p:nvSpPr>
        <p:spPr bwMode="auto">
          <a:xfrm>
            <a:off x="4114800" y="6096000"/>
            <a:ext cx="574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He</a:t>
            </a:r>
          </a:p>
        </p:txBody>
      </p:sp>
      <p:sp>
        <p:nvSpPr>
          <p:cNvPr id="462868" name="Text Box 20"/>
          <p:cNvSpPr txBox="1">
            <a:spLocks noChangeArrowheads="1"/>
          </p:cNvSpPr>
          <p:nvPr/>
        </p:nvSpPr>
        <p:spPr bwMode="auto">
          <a:xfrm>
            <a:off x="5715000" y="6096000"/>
            <a:ext cx="574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Rb</a:t>
            </a:r>
          </a:p>
        </p:txBody>
      </p:sp>
      <p:sp>
        <p:nvSpPr>
          <p:cNvPr id="462869" name="Text Box 21"/>
          <p:cNvSpPr txBox="1">
            <a:spLocks noChangeArrowheads="1"/>
          </p:cNvSpPr>
          <p:nvPr/>
        </p:nvSpPr>
        <p:spPr bwMode="auto">
          <a:xfrm>
            <a:off x="7543800" y="6096000"/>
            <a:ext cx="574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Na</a:t>
            </a:r>
          </a:p>
        </p:txBody>
      </p:sp>
      <p:sp>
        <p:nvSpPr>
          <p:cNvPr id="462870" name="Text Box 22"/>
          <p:cNvSpPr txBox="1">
            <a:spLocks noChangeArrowheads="1"/>
          </p:cNvSpPr>
          <p:nvPr/>
        </p:nvSpPr>
        <p:spPr bwMode="auto">
          <a:xfrm>
            <a:off x="1905000" y="1483425"/>
            <a:ext cx="591829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CP1</a:t>
            </a:r>
          </a:p>
        </p:txBody>
      </p:sp>
      <p:sp>
        <p:nvSpPr>
          <p:cNvPr id="462872" name="Text Box 24"/>
          <p:cNvSpPr txBox="1">
            <a:spLocks noChangeArrowheads="1"/>
          </p:cNvSpPr>
          <p:nvPr/>
        </p:nvSpPr>
        <p:spPr bwMode="auto">
          <a:xfrm>
            <a:off x="8153400" y="5029200"/>
            <a:ext cx="82232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Na-jet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cell</a:t>
            </a:r>
          </a:p>
        </p:txBody>
      </p:sp>
      <p:sp>
        <p:nvSpPr>
          <p:cNvPr id="462873" name="Text Box 25"/>
          <p:cNvSpPr txBox="1">
            <a:spLocks noChangeArrowheads="1"/>
          </p:cNvSpPr>
          <p:nvPr/>
        </p:nvSpPr>
        <p:spPr bwMode="auto">
          <a:xfrm>
            <a:off x="381000" y="5105400"/>
            <a:ext cx="1190625" cy="6445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Atomic 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injector</a:t>
            </a:r>
          </a:p>
        </p:txBody>
      </p:sp>
      <p:sp>
        <p:nvSpPr>
          <p:cNvPr id="462874" name="Text Box 26"/>
          <p:cNvSpPr txBox="1">
            <a:spLocks noChangeArrowheads="1"/>
          </p:cNvSpPr>
          <p:nvPr/>
        </p:nvSpPr>
        <p:spPr bwMode="auto">
          <a:xfrm>
            <a:off x="2667000" y="5029200"/>
            <a:ext cx="1292225" cy="6445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He-ionizer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cell</a:t>
            </a:r>
          </a:p>
        </p:txBody>
      </p:sp>
      <p:sp>
        <p:nvSpPr>
          <p:cNvPr id="462875" name="Text Box 27"/>
          <p:cNvSpPr txBox="1">
            <a:spLocks noChangeArrowheads="1"/>
          </p:cNvSpPr>
          <p:nvPr/>
        </p:nvSpPr>
        <p:spPr bwMode="auto">
          <a:xfrm>
            <a:off x="304800" y="2209800"/>
            <a:ext cx="1560042" cy="646331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Neutralizer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-cell</a:t>
            </a:r>
          </a:p>
        </p:txBody>
      </p:sp>
      <p:sp>
        <p:nvSpPr>
          <p:cNvPr id="462876" name="Text Box 28"/>
          <p:cNvSpPr txBox="1">
            <a:spLocks noChangeArrowheads="1"/>
          </p:cNvSpPr>
          <p:nvPr/>
        </p:nvSpPr>
        <p:spPr bwMode="auto">
          <a:xfrm>
            <a:off x="2717678" y="1128841"/>
            <a:ext cx="813043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TMP1</a:t>
            </a:r>
          </a:p>
        </p:txBody>
      </p:sp>
      <p:sp>
        <p:nvSpPr>
          <p:cNvPr id="462877" name="Text Box 29"/>
          <p:cNvSpPr txBox="1">
            <a:spLocks noChangeArrowheads="1"/>
          </p:cNvSpPr>
          <p:nvPr/>
        </p:nvSpPr>
        <p:spPr bwMode="auto">
          <a:xfrm>
            <a:off x="4224337" y="5227637"/>
            <a:ext cx="1072730" cy="40011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Rb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-cell</a:t>
            </a:r>
          </a:p>
        </p:txBody>
      </p:sp>
      <p:sp>
        <p:nvSpPr>
          <p:cNvPr id="462878" name="Text Box 30"/>
          <p:cNvSpPr txBox="1">
            <a:spLocks noChangeArrowheads="1"/>
          </p:cNvSpPr>
          <p:nvPr/>
        </p:nvSpPr>
        <p:spPr bwMode="auto">
          <a:xfrm>
            <a:off x="5486400" y="4953000"/>
            <a:ext cx="1343025" cy="7048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Sona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transition</a:t>
            </a:r>
          </a:p>
        </p:txBody>
      </p:sp>
      <p:sp>
        <p:nvSpPr>
          <p:cNvPr id="462879" name="Line 31"/>
          <p:cNvSpPr>
            <a:spLocks noChangeShapeType="1"/>
          </p:cNvSpPr>
          <p:nvPr/>
        </p:nvSpPr>
        <p:spPr bwMode="auto">
          <a:xfrm>
            <a:off x="1057275" y="2856131"/>
            <a:ext cx="695325" cy="1030069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82" name="Line 34"/>
          <p:cNvSpPr>
            <a:spLocks noChangeShapeType="1"/>
          </p:cNvSpPr>
          <p:nvPr/>
        </p:nvSpPr>
        <p:spPr bwMode="auto">
          <a:xfrm flipV="1">
            <a:off x="6248400" y="3886200"/>
            <a:ext cx="685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83" name="Line 35"/>
          <p:cNvSpPr>
            <a:spLocks noChangeShapeType="1"/>
          </p:cNvSpPr>
          <p:nvPr/>
        </p:nvSpPr>
        <p:spPr bwMode="auto">
          <a:xfrm flipH="1" flipV="1">
            <a:off x="7924800" y="4343400"/>
            <a:ext cx="3429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84" name="Line 36"/>
          <p:cNvSpPr>
            <a:spLocks noChangeShapeType="1"/>
          </p:cNvSpPr>
          <p:nvPr/>
        </p:nvSpPr>
        <p:spPr bwMode="auto">
          <a:xfrm>
            <a:off x="5029200" y="3810000"/>
            <a:ext cx="3733800" cy="0"/>
          </a:xfrm>
          <a:prstGeom prst="line">
            <a:avLst/>
          </a:prstGeom>
          <a:noFill/>
          <a:ln w="38100">
            <a:solidFill>
              <a:srgbClr val="99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2885" name="Line 38"/>
          <p:cNvSpPr>
            <a:spLocks noChangeShapeType="1"/>
          </p:cNvSpPr>
          <p:nvPr/>
        </p:nvSpPr>
        <p:spPr bwMode="auto">
          <a:xfrm>
            <a:off x="8153400" y="6324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3" y="285135"/>
            <a:ext cx="9115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OPPIS with atomic H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injector and He-ionizer cell at RHIC, 2012-19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588" y="1225153"/>
            <a:ext cx="6384823" cy="4381103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7732" name="Text Box 5"/>
          <p:cNvSpPr txBox="1">
            <a:spLocks noChangeArrowheads="1"/>
          </p:cNvSpPr>
          <p:nvPr/>
        </p:nvSpPr>
        <p:spPr bwMode="auto">
          <a:xfrm>
            <a:off x="381000" y="5445164"/>
            <a:ext cx="8153400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BNL, BINP,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Novosibisk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, INR, Moscow- collaboration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274638"/>
            <a:ext cx="9144000" cy="563562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The RHIC OPPIS with atomic hydrogen injector, Run-2013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6858000" cy="5016500"/>
          </a:xfrm>
          <a:ln w="3175">
            <a:noFill/>
            <a:miter lim="800000"/>
            <a:headEnd/>
            <a:tailEnd/>
          </a:ln>
        </p:spPr>
      </p:pic>
      <p:sp>
        <p:nvSpPr>
          <p:cNvPr id="467972" name="Text Box 4"/>
          <p:cNvSpPr txBox="1">
            <a:spLocks noChangeArrowheads="1"/>
          </p:cNvSpPr>
          <p:nvPr/>
        </p:nvSpPr>
        <p:spPr bwMode="auto">
          <a:xfrm>
            <a:off x="2939847" y="1172464"/>
            <a:ext cx="1380506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Plasmatron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omic Sans MS Bold" panose="030F0902030302020204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7973" name="Text Box 5"/>
          <p:cNvSpPr txBox="1">
            <a:spLocks noChangeArrowheads="1"/>
          </p:cNvSpPr>
          <p:nvPr/>
        </p:nvSpPr>
        <p:spPr bwMode="auto">
          <a:xfrm>
            <a:off x="5715000" y="1514168"/>
            <a:ext cx="2202847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4-grid proton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extraction system</a:t>
            </a:r>
          </a:p>
        </p:txBody>
      </p:sp>
      <p:sp>
        <p:nvSpPr>
          <p:cNvPr id="467974" name="Line 6"/>
          <p:cNvSpPr>
            <a:spLocks noChangeShapeType="1"/>
          </p:cNvSpPr>
          <p:nvPr/>
        </p:nvSpPr>
        <p:spPr bwMode="auto">
          <a:xfrm flipH="1">
            <a:off x="4648200" y="2185080"/>
            <a:ext cx="1066800" cy="1447800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7975" name="Text Box 7"/>
          <p:cNvSpPr txBox="1">
            <a:spLocks noChangeArrowheads="1"/>
          </p:cNvSpPr>
          <p:nvPr/>
        </p:nvSpPr>
        <p:spPr bwMode="auto">
          <a:xfrm>
            <a:off x="6492875" y="5309419"/>
            <a:ext cx="2654894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H2 Neutralization cell</a:t>
            </a:r>
          </a:p>
        </p:txBody>
      </p:sp>
      <p:sp>
        <p:nvSpPr>
          <p:cNvPr id="467976" name="Line 8"/>
          <p:cNvSpPr>
            <a:spLocks noChangeShapeType="1"/>
          </p:cNvSpPr>
          <p:nvPr/>
        </p:nvSpPr>
        <p:spPr bwMode="auto">
          <a:xfrm flipH="1">
            <a:off x="2528886" y="1541796"/>
            <a:ext cx="1101213" cy="2192004"/>
          </a:xfrm>
          <a:prstGeom prst="line">
            <a:avLst/>
          </a:prstGeom>
          <a:noFill/>
          <a:ln w="38100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7977" name="Line 9"/>
          <p:cNvSpPr>
            <a:spLocks noChangeShapeType="1"/>
          </p:cNvSpPr>
          <p:nvPr/>
        </p:nvSpPr>
        <p:spPr bwMode="auto">
          <a:xfrm flipH="1" flipV="1">
            <a:off x="7239000" y="4343400"/>
            <a:ext cx="457200" cy="990600"/>
          </a:xfrm>
          <a:prstGeom prst="line">
            <a:avLst/>
          </a:prstGeom>
          <a:noFill/>
          <a:ln w="38100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7978" name="Text Box 11"/>
          <p:cNvSpPr txBox="1">
            <a:spLocks noChangeArrowheads="1"/>
          </p:cNvSpPr>
          <p:nvPr/>
        </p:nvSpPr>
        <p:spPr bwMode="auto">
          <a:xfrm>
            <a:off x="7880350" y="2590800"/>
            <a:ext cx="1279525" cy="9255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~ 2.5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equivalent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0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beam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7979" name="AutoShape 12"/>
          <p:cNvSpPr>
            <a:spLocks noChangeArrowheads="1"/>
          </p:cNvSpPr>
          <p:nvPr/>
        </p:nvSpPr>
        <p:spPr bwMode="auto">
          <a:xfrm>
            <a:off x="8001000" y="3886200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46798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32337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981" name="Line 14"/>
          <p:cNvSpPr>
            <a:spLocks noChangeShapeType="1"/>
          </p:cNvSpPr>
          <p:nvPr/>
        </p:nvSpPr>
        <p:spPr bwMode="auto">
          <a:xfrm>
            <a:off x="6172200" y="41910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7982" name="Line 15"/>
          <p:cNvSpPr>
            <a:spLocks noChangeShapeType="1"/>
          </p:cNvSpPr>
          <p:nvPr/>
        </p:nvSpPr>
        <p:spPr bwMode="auto">
          <a:xfrm>
            <a:off x="6172200" y="37338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7983" name="Text Box 16"/>
          <p:cNvSpPr txBox="1">
            <a:spLocks noChangeArrowheads="1"/>
          </p:cNvSpPr>
          <p:nvPr/>
        </p:nvSpPr>
        <p:spPr bwMode="auto">
          <a:xfrm>
            <a:off x="352425" y="5684223"/>
            <a:ext cx="6748963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FABS produces 100-150 mA equivalent H0 beam intensity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Within the Na-jet ionizer acceptance.</a:t>
            </a:r>
          </a:p>
        </p:txBody>
      </p:sp>
      <p:sp>
        <p:nvSpPr>
          <p:cNvPr id="467984" name="Rectangle 17"/>
          <p:cNvSpPr>
            <a:spLocks noChangeArrowheads="1"/>
          </p:cNvSpPr>
          <p:nvPr/>
        </p:nvSpPr>
        <p:spPr bwMode="auto">
          <a:xfrm>
            <a:off x="1066800" y="2133600"/>
            <a:ext cx="533400" cy="3657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274638"/>
            <a:ext cx="8991600" cy="7159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“Fast Atomic Beam Source”, FABS, BINP, Novosibirsk,2011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1676400"/>
            <a:ext cx="1333500" cy="4007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981201"/>
            <a:ext cx="5540375" cy="4273704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8996" name="Text Box 4"/>
          <p:cNvSpPr txBox="1">
            <a:spLocks noChangeArrowheads="1"/>
          </p:cNvSpPr>
          <p:nvPr/>
        </p:nvSpPr>
        <p:spPr bwMode="auto">
          <a:xfrm>
            <a:off x="7010400" y="1600200"/>
            <a:ext cx="1975221" cy="132343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2.5-5.0 A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proton beam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At 6-10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keV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 Bold" panose="030F0902030302020204" pitchFamily="66" charset="0"/>
              <a:ea typeface="ＭＳ Ｐゴシック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energy</a:t>
            </a:r>
          </a:p>
        </p:txBody>
      </p:sp>
      <p:sp>
        <p:nvSpPr>
          <p:cNvPr id="468997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2835275" cy="8255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1820 holes 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1.0 mm in diameter</a:t>
            </a:r>
          </a:p>
        </p:txBody>
      </p:sp>
      <p:sp>
        <p:nvSpPr>
          <p:cNvPr id="468999" name="Text Box 7"/>
          <p:cNvSpPr txBox="1">
            <a:spLocks noChangeArrowheads="1"/>
          </p:cNvSpPr>
          <p:nvPr/>
        </p:nvSpPr>
        <p:spPr bwMode="auto">
          <a:xfrm>
            <a:off x="228600" y="4800600"/>
            <a:ext cx="2617788" cy="15557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R1,  grid1-180 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R2, grid2-150 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R3, grid3-120 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R4, grid4-120cm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9000" name="Line 8"/>
          <p:cNvSpPr>
            <a:spLocks noChangeShapeType="1"/>
          </p:cNvSpPr>
          <p:nvPr/>
        </p:nvSpPr>
        <p:spPr bwMode="auto">
          <a:xfrm>
            <a:off x="4914900" y="3838217"/>
            <a:ext cx="76200" cy="2286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9001" name="Line 9"/>
          <p:cNvSpPr>
            <a:spLocks noChangeShapeType="1"/>
          </p:cNvSpPr>
          <p:nvPr/>
        </p:nvSpPr>
        <p:spPr bwMode="auto">
          <a:xfrm>
            <a:off x="7162800" y="3875088"/>
            <a:ext cx="76200" cy="2286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9002" name="Line 10"/>
          <p:cNvSpPr>
            <a:spLocks noChangeShapeType="1"/>
          </p:cNvSpPr>
          <p:nvPr/>
        </p:nvSpPr>
        <p:spPr bwMode="auto">
          <a:xfrm>
            <a:off x="5105400" y="5793658"/>
            <a:ext cx="2057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69003" name="Text Box 11"/>
          <p:cNvSpPr txBox="1">
            <a:spLocks noChangeArrowheads="1"/>
          </p:cNvSpPr>
          <p:nvPr/>
        </p:nvSpPr>
        <p:spPr bwMode="auto">
          <a:xfrm>
            <a:off x="5676900" y="5608714"/>
            <a:ext cx="914400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5.0 cm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7464" y="304800"/>
            <a:ext cx="7194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FABS  4-grid (spherical)  Ion Optical System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with “geometrical focusing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13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5200"/>
            <a:ext cx="8458200" cy="228600"/>
          </a:xfrm>
        </p:spPr>
      </p:pic>
      <p:sp>
        <p:nvSpPr>
          <p:cNvPr id="1072132" name="Rectangle 4"/>
          <p:cNvSpPr>
            <a:spLocks noChangeArrowheads="1"/>
          </p:cNvSpPr>
          <p:nvPr/>
        </p:nvSpPr>
        <p:spPr bwMode="auto">
          <a:xfrm>
            <a:off x="6781800" y="3352800"/>
            <a:ext cx="381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72133" name="Rectangle 5"/>
          <p:cNvSpPr>
            <a:spLocks noChangeArrowheads="1"/>
          </p:cNvSpPr>
          <p:nvPr/>
        </p:nvSpPr>
        <p:spPr bwMode="auto">
          <a:xfrm rot="-955403">
            <a:off x="8686800" y="3048000"/>
            <a:ext cx="152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72134" name="Line 7"/>
          <p:cNvSpPr>
            <a:spLocks noChangeShapeType="1"/>
          </p:cNvSpPr>
          <p:nvPr/>
        </p:nvSpPr>
        <p:spPr bwMode="auto">
          <a:xfrm flipV="1">
            <a:off x="6858000" y="3276600"/>
            <a:ext cx="1752600" cy="304800"/>
          </a:xfrm>
          <a:prstGeom prst="line">
            <a:avLst/>
          </a:prstGeom>
          <a:noFill/>
          <a:ln w="38100">
            <a:solidFill>
              <a:srgbClr val="00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35" name="Rectangle 9"/>
          <p:cNvSpPr>
            <a:spLocks noChangeArrowheads="1"/>
          </p:cNvSpPr>
          <p:nvPr/>
        </p:nvSpPr>
        <p:spPr bwMode="auto">
          <a:xfrm>
            <a:off x="304800" y="3352800"/>
            <a:ext cx="838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72136" name="Line 10"/>
          <p:cNvSpPr>
            <a:spLocks noChangeShapeType="1"/>
          </p:cNvSpPr>
          <p:nvPr/>
        </p:nvSpPr>
        <p:spPr bwMode="auto">
          <a:xfrm>
            <a:off x="1600200" y="3429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37" name="Line 11"/>
          <p:cNvSpPr>
            <a:spLocks noChangeShapeType="1"/>
          </p:cNvSpPr>
          <p:nvPr/>
        </p:nvSpPr>
        <p:spPr bwMode="auto">
          <a:xfrm>
            <a:off x="1600200" y="3810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38" name="Line 12"/>
          <p:cNvSpPr>
            <a:spLocks noChangeShapeType="1"/>
          </p:cNvSpPr>
          <p:nvPr/>
        </p:nvSpPr>
        <p:spPr bwMode="auto">
          <a:xfrm>
            <a:off x="1828800" y="3581400"/>
            <a:ext cx="4953000" cy="0"/>
          </a:xfrm>
          <a:prstGeom prst="line">
            <a:avLst/>
          </a:prstGeom>
          <a:noFill/>
          <a:ln w="28575">
            <a:solidFill>
              <a:srgbClr val="00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39" name="Line 13"/>
          <p:cNvSpPr>
            <a:spLocks noChangeShapeType="1"/>
          </p:cNvSpPr>
          <p:nvPr/>
        </p:nvSpPr>
        <p:spPr bwMode="auto">
          <a:xfrm>
            <a:off x="1981200" y="3733800"/>
            <a:ext cx="49530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40" name="Line 14"/>
          <p:cNvSpPr>
            <a:spLocks noChangeShapeType="1"/>
          </p:cNvSpPr>
          <p:nvPr/>
        </p:nvSpPr>
        <p:spPr bwMode="auto">
          <a:xfrm>
            <a:off x="7086600" y="3733800"/>
            <a:ext cx="1752600" cy="3810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41" name="Text Box 15"/>
          <p:cNvSpPr txBox="1">
            <a:spLocks noChangeArrowheads="1"/>
          </p:cNvSpPr>
          <p:nvPr/>
        </p:nvSpPr>
        <p:spPr bwMode="auto">
          <a:xfrm>
            <a:off x="381000" y="4876800"/>
            <a:ext cx="1676400" cy="7048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H2-neutralizer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cell</a:t>
            </a:r>
          </a:p>
        </p:txBody>
      </p:sp>
      <p:sp>
        <p:nvSpPr>
          <p:cNvPr id="1072142" name="Line 16"/>
          <p:cNvSpPr>
            <a:spLocks noChangeShapeType="1"/>
          </p:cNvSpPr>
          <p:nvPr/>
        </p:nvSpPr>
        <p:spPr bwMode="auto">
          <a:xfrm flipV="1">
            <a:off x="1447800" y="3886200"/>
            <a:ext cx="381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43" name="Text Box 17"/>
          <p:cNvSpPr txBox="1">
            <a:spLocks noChangeArrowheads="1"/>
          </p:cNvSpPr>
          <p:nvPr/>
        </p:nvSpPr>
        <p:spPr bwMode="auto">
          <a:xfrm>
            <a:off x="228600" y="1295400"/>
            <a:ext cx="1814513" cy="7048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High-brightness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Proton source</a:t>
            </a:r>
          </a:p>
        </p:txBody>
      </p:sp>
      <p:sp>
        <p:nvSpPr>
          <p:cNvPr id="1072144" name="Line 18"/>
          <p:cNvSpPr>
            <a:spLocks noChangeShapeType="1"/>
          </p:cNvSpPr>
          <p:nvPr/>
        </p:nvSpPr>
        <p:spPr bwMode="auto">
          <a:xfrm flipH="1">
            <a:off x="914400" y="1905000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pic>
        <p:nvPicPr>
          <p:cNvPr id="107214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600200" cy="12922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2146" name="Text Box 22"/>
          <p:cNvSpPr txBox="1">
            <a:spLocks noChangeArrowheads="1"/>
          </p:cNvSpPr>
          <p:nvPr/>
        </p:nvSpPr>
        <p:spPr bwMode="auto">
          <a:xfrm>
            <a:off x="7543800" y="2819400"/>
            <a:ext cx="476250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</a:t>
            </a:r>
          </a:p>
        </p:txBody>
      </p:sp>
      <p:sp>
        <p:nvSpPr>
          <p:cNvPr id="1072147" name="Text Box 23"/>
          <p:cNvSpPr txBox="1">
            <a:spLocks noChangeArrowheads="1"/>
          </p:cNvSpPr>
          <p:nvPr/>
        </p:nvSpPr>
        <p:spPr bwMode="auto">
          <a:xfrm>
            <a:off x="8382000" y="2362200"/>
            <a:ext cx="593725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FC</a:t>
            </a:r>
          </a:p>
        </p:txBody>
      </p:sp>
      <p:sp>
        <p:nvSpPr>
          <p:cNvPr id="1072148" name="Text Box 24"/>
          <p:cNvSpPr txBox="1">
            <a:spLocks noChangeArrowheads="1"/>
          </p:cNvSpPr>
          <p:nvPr/>
        </p:nvSpPr>
        <p:spPr bwMode="auto">
          <a:xfrm>
            <a:off x="8382000" y="4267200"/>
            <a:ext cx="527050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+</a:t>
            </a:r>
          </a:p>
        </p:txBody>
      </p:sp>
      <p:sp>
        <p:nvSpPr>
          <p:cNvPr id="1072149" name="Text Box 25"/>
          <p:cNvSpPr txBox="1">
            <a:spLocks noChangeArrowheads="1"/>
          </p:cNvSpPr>
          <p:nvPr/>
        </p:nvSpPr>
        <p:spPr bwMode="auto">
          <a:xfrm>
            <a:off x="7010400" y="1219200"/>
            <a:ext cx="1030288" cy="7048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Bending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magnet</a:t>
            </a:r>
          </a:p>
        </p:txBody>
      </p:sp>
      <p:sp>
        <p:nvSpPr>
          <p:cNvPr id="1072150" name="Line 26"/>
          <p:cNvSpPr>
            <a:spLocks noChangeShapeType="1"/>
          </p:cNvSpPr>
          <p:nvPr/>
        </p:nvSpPr>
        <p:spPr bwMode="auto">
          <a:xfrm flipH="1">
            <a:off x="6934200" y="1828800"/>
            <a:ext cx="533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51" name="Line 27"/>
          <p:cNvSpPr>
            <a:spLocks noChangeShapeType="1"/>
          </p:cNvSpPr>
          <p:nvPr/>
        </p:nvSpPr>
        <p:spPr bwMode="auto">
          <a:xfrm>
            <a:off x="2057400" y="4191000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72152" name="Text Box 28"/>
          <p:cNvSpPr txBox="1">
            <a:spLocks noChangeArrowheads="1"/>
          </p:cNvSpPr>
          <p:nvPr/>
        </p:nvSpPr>
        <p:spPr bwMode="auto">
          <a:xfrm>
            <a:off x="4038600" y="3962400"/>
            <a:ext cx="9366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200 cm</a:t>
            </a:r>
          </a:p>
        </p:txBody>
      </p:sp>
      <p:sp>
        <p:nvSpPr>
          <p:cNvPr id="1072153" name="Text Box 27"/>
          <p:cNvSpPr txBox="1">
            <a:spLocks noChangeArrowheads="1"/>
          </p:cNvSpPr>
          <p:nvPr/>
        </p:nvSpPr>
        <p:spPr bwMode="auto">
          <a:xfrm>
            <a:off x="5638800" y="3200400"/>
            <a:ext cx="396875" cy="8286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SEM</a:t>
            </a:r>
          </a:p>
        </p:txBody>
      </p:sp>
      <p:sp>
        <p:nvSpPr>
          <p:cNvPr id="1072154" name="AutoShape 30"/>
          <p:cNvSpPr>
            <a:spLocks noChangeArrowheads="1"/>
          </p:cNvSpPr>
          <p:nvPr/>
        </p:nvSpPr>
        <p:spPr bwMode="auto">
          <a:xfrm rot="5400000" flipH="1" flipV="1">
            <a:off x="5334000" y="2438400"/>
            <a:ext cx="152400" cy="2438400"/>
          </a:xfrm>
          <a:prstGeom prst="upDownArrow">
            <a:avLst>
              <a:gd name="adj1" fmla="val 50000"/>
              <a:gd name="adj2" fmla="val 320000"/>
            </a:avLst>
          </a:prstGeom>
          <a:solidFill>
            <a:schemeClr val="accent1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72159" name="Rectangle 35"/>
          <p:cNvSpPr>
            <a:spLocks noChangeArrowheads="1"/>
          </p:cNvSpPr>
          <p:nvPr/>
        </p:nvSpPr>
        <p:spPr bwMode="auto">
          <a:xfrm>
            <a:off x="2514600" y="3352800"/>
            <a:ext cx="381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72160" name="Text Box 36"/>
          <p:cNvSpPr txBox="1">
            <a:spLocks noChangeArrowheads="1"/>
          </p:cNvSpPr>
          <p:nvPr/>
        </p:nvSpPr>
        <p:spPr bwMode="auto">
          <a:xfrm>
            <a:off x="2286000" y="1905000"/>
            <a:ext cx="1295400" cy="7048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Deflecting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magnet</a:t>
            </a:r>
          </a:p>
        </p:txBody>
      </p:sp>
      <p:sp>
        <p:nvSpPr>
          <p:cNvPr id="1072161" name="Line 37"/>
          <p:cNvSpPr>
            <a:spLocks noChangeShapeType="1"/>
          </p:cNvSpPr>
          <p:nvPr/>
        </p:nvSpPr>
        <p:spPr bwMode="auto">
          <a:xfrm flipH="1">
            <a:off x="2743200" y="2743200"/>
            <a:ext cx="152400" cy="6096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71893"/>
            <a:ext cx="8711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Atomic H beam profile measurements vs. distance from the source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8313" y="5050740"/>
            <a:ext cx="297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Movable CEM beam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Profile monitor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5448300" y="4191000"/>
            <a:ext cx="228600" cy="771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78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1981200"/>
            <a:ext cx="3270351" cy="4281187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14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981200"/>
            <a:ext cx="3271837" cy="42811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4789" name="Rectangle 5"/>
          <p:cNvSpPr>
            <a:spLocks noChangeArrowheads="1"/>
          </p:cNvSpPr>
          <p:nvPr/>
        </p:nvSpPr>
        <p:spPr bwMode="auto">
          <a:xfrm>
            <a:off x="5638800" y="1219200"/>
            <a:ext cx="311467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Re-1.98 cm at the distance: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L=200 cm-from the source</a:t>
            </a:r>
          </a:p>
        </p:txBody>
      </p:sp>
      <p:sp>
        <p:nvSpPr>
          <p:cNvPr id="1014790" name="Rectangle 6"/>
          <p:cNvSpPr>
            <a:spLocks noChangeArrowheads="1"/>
          </p:cNvSpPr>
          <p:nvPr/>
        </p:nvSpPr>
        <p:spPr bwMode="auto">
          <a:xfrm>
            <a:off x="1295400" y="1219200"/>
            <a:ext cx="311467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Re-1.40 cm at the distance: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L=100 cm-from the source</a:t>
            </a:r>
          </a:p>
        </p:txBody>
      </p:sp>
      <p:sp>
        <p:nvSpPr>
          <p:cNvPr id="1014791" name="Text Box 7"/>
          <p:cNvSpPr txBox="1">
            <a:spLocks noChangeArrowheads="1"/>
          </p:cNvSpPr>
          <p:nvPr/>
        </p:nvSpPr>
        <p:spPr bwMode="auto">
          <a:xfrm>
            <a:off x="533400" y="3810000"/>
            <a:ext cx="17367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FWHM-2.3 cm</a:t>
            </a:r>
          </a:p>
        </p:txBody>
      </p:sp>
      <p:sp>
        <p:nvSpPr>
          <p:cNvPr id="1014792" name="Line 8"/>
          <p:cNvSpPr>
            <a:spLocks noChangeShapeType="1"/>
          </p:cNvSpPr>
          <p:nvPr/>
        </p:nvSpPr>
        <p:spPr bwMode="auto">
          <a:xfrm>
            <a:off x="2641190" y="428932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14793" name="Text Box 9"/>
          <p:cNvSpPr txBox="1">
            <a:spLocks noChangeArrowheads="1"/>
          </p:cNvSpPr>
          <p:nvPr/>
        </p:nvSpPr>
        <p:spPr bwMode="auto">
          <a:xfrm>
            <a:off x="5029200" y="3505200"/>
            <a:ext cx="18764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FWHM-3.25 cm</a:t>
            </a:r>
          </a:p>
        </p:txBody>
      </p:sp>
      <p:sp>
        <p:nvSpPr>
          <p:cNvPr id="1014794" name="Line 10"/>
          <p:cNvSpPr>
            <a:spLocks noChangeShapeType="1"/>
          </p:cNvSpPr>
          <p:nvPr/>
        </p:nvSpPr>
        <p:spPr bwMode="auto">
          <a:xfrm>
            <a:off x="6826045" y="4289323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28600"/>
            <a:ext cx="9144000" cy="71596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Atomic beam intensity profile vs. distance from the source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3571" y="1883568"/>
            <a:ext cx="5791200" cy="36353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655073" y="2101135"/>
            <a:ext cx="685800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Re</a:t>
            </a:r>
          </a:p>
        </p:txBody>
      </p:sp>
      <p:sp>
        <p:nvSpPr>
          <p:cNvPr id="513030" name="Text Box 6"/>
          <p:cNvSpPr txBox="1">
            <a:spLocks noChangeArrowheads="1"/>
          </p:cNvSpPr>
          <p:nvPr/>
        </p:nvSpPr>
        <p:spPr bwMode="auto">
          <a:xfrm flipH="1">
            <a:off x="3962400" y="5257800"/>
            <a:ext cx="2117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513031" name="Text Box 7"/>
          <p:cNvSpPr txBox="1">
            <a:spLocks noChangeArrowheads="1"/>
          </p:cNvSpPr>
          <p:nvPr/>
        </p:nvSpPr>
        <p:spPr bwMode="auto">
          <a:xfrm>
            <a:off x="4479925" y="61801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513032" name="Text Box 8"/>
          <p:cNvSpPr txBox="1">
            <a:spLocks noChangeArrowheads="1"/>
          </p:cNvSpPr>
          <p:nvPr/>
        </p:nvSpPr>
        <p:spPr bwMode="auto">
          <a:xfrm>
            <a:off x="4997450" y="4887912"/>
            <a:ext cx="3563938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Distance from the source: L-cm</a:t>
            </a:r>
          </a:p>
        </p:txBody>
      </p:sp>
      <p:sp>
        <p:nvSpPr>
          <p:cNvPr id="513033" name="Text Box 9"/>
          <p:cNvSpPr txBox="1">
            <a:spLocks noChangeArrowheads="1"/>
          </p:cNvSpPr>
          <p:nvPr/>
        </p:nvSpPr>
        <p:spPr bwMode="auto">
          <a:xfrm>
            <a:off x="5410200" y="3715415"/>
            <a:ext cx="1519238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New IOS#2</a:t>
            </a:r>
          </a:p>
        </p:txBody>
      </p:sp>
      <p:sp>
        <p:nvSpPr>
          <p:cNvPr id="513034" name="Line 10"/>
          <p:cNvSpPr>
            <a:spLocks noChangeShapeType="1"/>
          </p:cNvSpPr>
          <p:nvPr/>
        </p:nvSpPr>
        <p:spPr bwMode="auto">
          <a:xfrm flipH="1" flipV="1">
            <a:off x="5638800" y="30861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513035" name="Text Box 11"/>
          <p:cNvSpPr txBox="1">
            <a:spLocks noChangeArrowheads="1"/>
          </p:cNvSpPr>
          <p:nvPr/>
        </p:nvSpPr>
        <p:spPr bwMode="auto">
          <a:xfrm>
            <a:off x="3647818" y="2105077"/>
            <a:ext cx="949325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IOS#1</a:t>
            </a:r>
          </a:p>
        </p:txBody>
      </p:sp>
      <p:sp>
        <p:nvSpPr>
          <p:cNvPr id="513036" name="Line 12"/>
          <p:cNvSpPr>
            <a:spLocks noChangeShapeType="1"/>
          </p:cNvSpPr>
          <p:nvPr/>
        </p:nvSpPr>
        <p:spPr bwMode="auto">
          <a:xfrm>
            <a:off x="4862461" y="2514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513037" name="Text Box 13"/>
          <p:cNvSpPr txBox="1">
            <a:spLocks noChangeArrowheads="1"/>
          </p:cNvSpPr>
          <p:nvPr/>
        </p:nvSpPr>
        <p:spPr bwMode="auto">
          <a:xfrm>
            <a:off x="1422093" y="5642027"/>
            <a:ext cx="5872163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Re- half-width of beam intensity profile at -1/e level.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Beam profile FWHM = 1.67 Re</a:t>
            </a:r>
          </a:p>
        </p:txBody>
      </p:sp>
      <p:sp>
        <p:nvSpPr>
          <p:cNvPr id="513038" name="Text Box 14"/>
          <p:cNvSpPr txBox="1">
            <a:spLocks noChangeArrowheads="1"/>
          </p:cNvSpPr>
          <p:nvPr/>
        </p:nvSpPr>
        <p:spPr bwMode="auto">
          <a:xfrm>
            <a:off x="1887675" y="1465293"/>
            <a:ext cx="4842992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Total equivalent H beam intensity 2.5A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33400" y="228600"/>
            <a:ext cx="8229600" cy="86836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Atomic beam intensity profile vs. distance from the source measured with the movable secondary emission monitor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2811" y="4180857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~300 mA/cm2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379814" y="3505200"/>
            <a:ext cx="0" cy="5801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Line 3"/>
          <p:cNvSpPr>
            <a:spLocks noChangeShapeType="1"/>
          </p:cNvSpPr>
          <p:nvPr/>
        </p:nvSpPr>
        <p:spPr bwMode="auto">
          <a:xfrm>
            <a:off x="2286000" y="31242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44" name="Line 4"/>
          <p:cNvSpPr>
            <a:spLocks noChangeShapeType="1"/>
          </p:cNvSpPr>
          <p:nvPr/>
        </p:nvSpPr>
        <p:spPr bwMode="auto">
          <a:xfrm>
            <a:off x="2286000" y="39624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45" name="Line 5"/>
          <p:cNvSpPr>
            <a:spLocks noChangeShapeType="1"/>
          </p:cNvSpPr>
          <p:nvPr/>
        </p:nvSpPr>
        <p:spPr bwMode="auto">
          <a:xfrm>
            <a:off x="4267200" y="2743200"/>
            <a:ext cx="0" cy="16002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46" name="Line 6"/>
          <p:cNvSpPr>
            <a:spLocks noChangeShapeType="1"/>
          </p:cNvSpPr>
          <p:nvPr/>
        </p:nvSpPr>
        <p:spPr bwMode="auto">
          <a:xfrm>
            <a:off x="4419600" y="2743200"/>
            <a:ext cx="0" cy="16002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47" name="Line 7"/>
          <p:cNvSpPr>
            <a:spLocks noChangeShapeType="1"/>
          </p:cNvSpPr>
          <p:nvPr/>
        </p:nvSpPr>
        <p:spPr bwMode="auto">
          <a:xfrm>
            <a:off x="4648200" y="2819400"/>
            <a:ext cx="0" cy="14478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48" name="Line 8"/>
          <p:cNvSpPr>
            <a:spLocks noChangeShapeType="1"/>
          </p:cNvSpPr>
          <p:nvPr/>
        </p:nvSpPr>
        <p:spPr bwMode="auto">
          <a:xfrm>
            <a:off x="914400" y="2209800"/>
            <a:ext cx="723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49" name="Line 9"/>
          <p:cNvSpPr>
            <a:spLocks noChangeShapeType="1"/>
          </p:cNvSpPr>
          <p:nvPr/>
        </p:nvSpPr>
        <p:spPr bwMode="auto">
          <a:xfrm>
            <a:off x="838200" y="4800600"/>
            <a:ext cx="723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50" name="Line 10"/>
          <p:cNvSpPr>
            <a:spLocks noChangeShapeType="1"/>
          </p:cNvSpPr>
          <p:nvPr/>
        </p:nvSpPr>
        <p:spPr bwMode="auto">
          <a:xfrm>
            <a:off x="5029200" y="22098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51" name="Line 11"/>
          <p:cNvSpPr>
            <a:spLocks noChangeShapeType="1"/>
          </p:cNvSpPr>
          <p:nvPr/>
        </p:nvSpPr>
        <p:spPr bwMode="auto">
          <a:xfrm>
            <a:off x="5029200" y="3810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52" name="Line 12"/>
          <p:cNvSpPr>
            <a:spLocks noChangeShapeType="1"/>
          </p:cNvSpPr>
          <p:nvPr/>
        </p:nvSpPr>
        <p:spPr bwMode="auto">
          <a:xfrm>
            <a:off x="5715000" y="31242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53" name="Line 13"/>
          <p:cNvSpPr>
            <a:spLocks noChangeShapeType="1"/>
          </p:cNvSpPr>
          <p:nvPr/>
        </p:nvSpPr>
        <p:spPr bwMode="auto">
          <a:xfrm>
            <a:off x="5715000" y="38862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54" name="Line 14"/>
          <p:cNvSpPr>
            <a:spLocks noChangeShapeType="1"/>
          </p:cNvSpPr>
          <p:nvPr/>
        </p:nvSpPr>
        <p:spPr bwMode="auto">
          <a:xfrm>
            <a:off x="228600" y="3505200"/>
            <a:ext cx="2514600" cy="0"/>
          </a:xfrm>
          <a:prstGeom prst="line">
            <a:avLst/>
          </a:prstGeom>
          <a:noFill/>
          <a:ln w="57150">
            <a:solidFill>
              <a:srgbClr val="0000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55" name="Line 15"/>
          <p:cNvSpPr>
            <a:spLocks noChangeShapeType="1"/>
          </p:cNvSpPr>
          <p:nvPr/>
        </p:nvSpPr>
        <p:spPr bwMode="auto">
          <a:xfrm>
            <a:off x="3733800" y="3505200"/>
            <a:ext cx="2362200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56" name="Text Box 16"/>
          <p:cNvSpPr txBox="1">
            <a:spLocks noChangeArrowheads="1"/>
          </p:cNvSpPr>
          <p:nvPr/>
        </p:nvSpPr>
        <p:spPr bwMode="auto">
          <a:xfrm>
            <a:off x="2667000" y="3276600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+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(70%)</a:t>
            </a:r>
            <a:endParaRPr kumimoji="0" lang="en-US" altLang="en-US" sz="1800" b="0" i="0" u="none" strike="noStrike" kern="1200" cap="none" spc="0" normalizeH="0" baseline="3000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71057" name="Text Box 17"/>
          <p:cNvSpPr txBox="1">
            <a:spLocks noChangeArrowheads="1"/>
          </p:cNvSpPr>
          <p:nvPr/>
        </p:nvSpPr>
        <p:spPr bwMode="auto">
          <a:xfrm>
            <a:off x="228600" y="2514600"/>
            <a:ext cx="1485900" cy="4000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0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(6.5 keV)</a:t>
            </a:r>
            <a:endParaRPr kumimoji="0" lang="en-US" altLang="en-US" sz="2000" b="0" i="0" u="none" strike="noStrike" kern="1200" cap="none" spc="0" normalizeH="0" baseline="3000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71058" name="Text Box 18"/>
          <p:cNvSpPr txBox="1">
            <a:spLocks noChangeArrowheads="1"/>
          </p:cNvSpPr>
          <p:nvPr/>
        </p:nvSpPr>
        <p:spPr bwMode="auto">
          <a:xfrm>
            <a:off x="5943600" y="3276600"/>
            <a:ext cx="1482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0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(2.5 keV)</a:t>
            </a:r>
            <a:endParaRPr kumimoji="0" lang="en-US" altLang="en-US" sz="2000" b="0" i="0" u="none" strike="noStrike" kern="1200" cap="none" spc="0" normalizeH="0" baseline="3000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71059" name="Line 19"/>
          <p:cNvSpPr>
            <a:spLocks noChangeShapeType="1"/>
          </p:cNvSpPr>
          <p:nvPr/>
        </p:nvSpPr>
        <p:spPr bwMode="auto">
          <a:xfrm>
            <a:off x="7315200" y="3505200"/>
            <a:ext cx="1295400" cy="0"/>
          </a:xfrm>
          <a:prstGeom prst="line">
            <a:avLst/>
          </a:prstGeom>
          <a:noFill/>
          <a:ln w="57150">
            <a:solidFill>
              <a:srgbClr val="0000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60" name="Text Box 20"/>
          <p:cNvSpPr txBox="1">
            <a:spLocks noChangeArrowheads="1"/>
          </p:cNvSpPr>
          <p:nvPr/>
        </p:nvSpPr>
        <p:spPr bwMode="auto">
          <a:xfrm>
            <a:off x="2057400" y="5257800"/>
            <a:ext cx="9112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-4.0 kV</a:t>
            </a:r>
          </a:p>
        </p:txBody>
      </p:sp>
      <p:sp>
        <p:nvSpPr>
          <p:cNvPr id="471061" name="Line 21"/>
          <p:cNvSpPr>
            <a:spLocks noChangeShapeType="1"/>
          </p:cNvSpPr>
          <p:nvPr/>
        </p:nvSpPr>
        <p:spPr bwMode="auto">
          <a:xfrm flipV="1">
            <a:off x="2667000" y="3962400"/>
            <a:ext cx="457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62" name="Line 22"/>
          <p:cNvSpPr>
            <a:spLocks noChangeShapeType="1"/>
          </p:cNvSpPr>
          <p:nvPr/>
        </p:nvSpPr>
        <p:spPr bwMode="auto">
          <a:xfrm>
            <a:off x="4648200" y="2743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63" name="Line 23"/>
          <p:cNvSpPr>
            <a:spLocks noChangeShapeType="1"/>
          </p:cNvSpPr>
          <p:nvPr/>
        </p:nvSpPr>
        <p:spPr bwMode="auto">
          <a:xfrm>
            <a:off x="4648200" y="4267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64" name="Text Box 24"/>
          <p:cNvSpPr txBox="1">
            <a:spLocks noChangeArrowheads="1"/>
          </p:cNvSpPr>
          <p:nvPr/>
        </p:nvSpPr>
        <p:spPr bwMode="auto">
          <a:xfrm>
            <a:off x="609600" y="5257800"/>
            <a:ext cx="9112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-4.1 kV</a:t>
            </a:r>
          </a:p>
        </p:txBody>
      </p:sp>
      <p:sp>
        <p:nvSpPr>
          <p:cNvPr id="471065" name="Line 25"/>
          <p:cNvSpPr>
            <a:spLocks noChangeShapeType="1"/>
          </p:cNvSpPr>
          <p:nvPr/>
        </p:nvSpPr>
        <p:spPr bwMode="auto">
          <a:xfrm flipV="1">
            <a:off x="1295400" y="41148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66" name="Text Box 26"/>
          <p:cNvSpPr txBox="1">
            <a:spLocks noChangeArrowheads="1"/>
          </p:cNvSpPr>
          <p:nvPr/>
        </p:nvSpPr>
        <p:spPr bwMode="auto">
          <a:xfrm>
            <a:off x="3276600" y="5257800"/>
            <a:ext cx="9112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-4.1 kV</a:t>
            </a:r>
          </a:p>
        </p:txBody>
      </p:sp>
      <p:sp>
        <p:nvSpPr>
          <p:cNvPr id="471067" name="Line 27"/>
          <p:cNvSpPr>
            <a:spLocks noChangeShapeType="1"/>
          </p:cNvSpPr>
          <p:nvPr/>
        </p:nvSpPr>
        <p:spPr bwMode="auto">
          <a:xfrm flipV="1">
            <a:off x="3962400" y="4419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68" name="Line 28"/>
          <p:cNvSpPr>
            <a:spLocks noChangeShapeType="1"/>
          </p:cNvSpPr>
          <p:nvPr/>
        </p:nvSpPr>
        <p:spPr bwMode="auto">
          <a:xfrm>
            <a:off x="3581400" y="3733800"/>
            <a:ext cx="3962400" cy="0"/>
          </a:xfrm>
          <a:prstGeom prst="line">
            <a:avLst/>
          </a:prstGeom>
          <a:noFill/>
          <a:ln w="28575">
            <a:solidFill>
              <a:srgbClr val="0000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69" name="Text Box 29"/>
          <p:cNvSpPr txBox="1">
            <a:spLocks noChangeArrowheads="1"/>
          </p:cNvSpPr>
          <p:nvPr/>
        </p:nvSpPr>
        <p:spPr bwMode="auto">
          <a:xfrm>
            <a:off x="7602538" y="3581400"/>
            <a:ext cx="1403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0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(6.5keV)</a:t>
            </a:r>
            <a:endParaRPr kumimoji="0" lang="en-US" altLang="en-US" sz="2000" b="0" i="0" u="none" strike="noStrike" kern="1200" cap="none" spc="0" normalizeH="0" baseline="3000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71070" name="Text Box 30"/>
          <p:cNvSpPr txBox="1">
            <a:spLocks noChangeArrowheads="1"/>
          </p:cNvSpPr>
          <p:nvPr/>
        </p:nvSpPr>
        <p:spPr bwMode="auto">
          <a:xfrm>
            <a:off x="2209800" y="2590800"/>
            <a:ext cx="1798638" cy="4000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He-ionizer cell</a:t>
            </a:r>
          </a:p>
        </p:txBody>
      </p:sp>
      <p:sp>
        <p:nvSpPr>
          <p:cNvPr id="471071" name="Text Box 31"/>
          <p:cNvSpPr txBox="1">
            <a:spLocks noChangeArrowheads="1"/>
          </p:cNvSpPr>
          <p:nvPr/>
        </p:nvSpPr>
        <p:spPr bwMode="auto">
          <a:xfrm>
            <a:off x="6019800" y="2441575"/>
            <a:ext cx="1222375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Rb -cell</a:t>
            </a:r>
          </a:p>
        </p:txBody>
      </p:sp>
      <p:sp>
        <p:nvSpPr>
          <p:cNvPr id="471072" name="Text Box 32"/>
          <p:cNvSpPr txBox="1">
            <a:spLocks noChangeArrowheads="1"/>
          </p:cNvSpPr>
          <p:nvPr/>
        </p:nvSpPr>
        <p:spPr bwMode="auto">
          <a:xfrm>
            <a:off x="2667000" y="3581400"/>
            <a:ext cx="1042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(30%)</a:t>
            </a:r>
          </a:p>
        </p:txBody>
      </p:sp>
      <p:sp>
        <p:nvSpPr>
          <p:cNvPr id="471073" name="Text Box 33"/>
          <p:cNvSpPr txBox="1">
            <a:spLocks noChangeArrowheads="1"/>
          </p:cNvSpPr>
          <p:nvPr/>
        </p:nvSpPr>
        <p:spPr bwMode="auto">
          <a:xfrm>
            <a:off x="5029200" y="1450975"/>
            <a:ext cx="2039341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Deceleration</a:t>
            </a:r>
          </a:p>
        </p:txBody>
      </p:sp>
      <p:sp>
        <p:nvSpPr>
          <p:cNvPr id="471074" name="Line 34"/>
          <p:cNvSpPr>
            <a:spLocks noChangeShapeType="1"/>
          </p:cNvSpPr>
          <p:nvPr/>
        </p:nvSpPr>
        <p:spPr bwMode="auto">
          <a:xfrm flipH="1">
            <a:off x="4572000" y="18288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75" name="Text Box 35"/>
          <p:cNvSpPr txBox="1">
            <a:spLocks noChangeArrowheads="1"/>
          </p:cNvSpPr>
          <p:nvPr/>
        </p:nvSpPr>
        <p:spPr bwMode="auto">
          <a:xfrm>
            <a:off x="457200" y="1524000"/>
            <a:ext cx="3659188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 + He  → H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 +  He + e</a:t>
            </a:r>
          </a:p>
        </p:txBody>
      </p:sp>
      <p:sp>
        <p:nvSpPr>
          <p:cNvPr id="471076" name="Line 36"/>
          <p:cNvSpPr>
            <a:spLocks noChangeShapeType="1"/>
          </p:cNvSpPr>
          <p:nvPr/>
        </p:nvSpPr>
        <p:spPr bwMode="auto">
          <a:xfrm>
            <a:off x="3657600" y="3962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77" name="Line 37"/>
          <p:cNvSpPr>
            <a:spLocks noChangeShapeType="1"/>
          </p:cNvSpPr>
          <p:nvPr/>
        </p:nvSpPr>
        <p:spPr bwMode="auto">
          <a:xfrm>
            <a:off x="3657600" y="4267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78" name="Text Box 38"/>
          <p:cNvSpPr txBox="1">
            <a:spLocks noChangeArrowheads="1"/>
          </p:cNvSpPr>
          <p:nvPr/>
        </p:nvSpPr>
        <p:spPr bwMode="auto">
          <a:xfrm>
            <a:off x="4572000" y="5257800"/>
            <a:ext cx="9239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-2-3 kV</a:t>
            </a:r>
          </a:p>
        </p:txBody>
      </p:sp>
      <p:sp>
        <p:nvSpPr>
          <p:cNvPr id="471079" name="Line 39"/>
          <p:cNvSpPr>
            <a:spLocks noChangeShapeType="1"/>
          </p:cNvSpPr>
          <p:nvPr/>
        </p:nvSpPr>
        <p:spPr bwMode="auto">
          <a:xfrm>
            <a:off x="5334000" y="4953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80" name="Line 40"/>
          <p:cNvSpPr>
            <a:spLocks noChangeShapeType="1"/>
          </p:cNvSpPr>
          <p:nvPr/>
        </p:nvSpPr>
        <p:spPr bwMode="auto">
          <a:xfrm flipH="1" flipV="1">
            <a:off x="4419600" y="43434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81" name="Text Box 41"/>
          <p:cNvSpPr txBox="1">
            <a:spLocks noChangeArrowheads="1"/>
          </p:cNvSpPr>
          <p:nvPr/>
        </p:nvSpPr>
        <p:spPr bwMode="auto">
          <a:xfrm>
            <a:off x="5867400" y="5257800"/>
            <a:ext cx="90487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+0.1kV</a:t>
            </a:r>
          </a:p>
        </p:txBody>
      </p:sp>
      <p:sp>
        <p:nvSpPr>
          <p:cNvPr id="471082" name="Line 42"/>
          <p:cNvSpPr>
            <a:spLocks noChangeShapeType="1"/>
          </p:cNvSpPr>
          <p:nvPr/>
        </p:nvSpPr>
        <p:spPr bwMode="auto">
          <a:xfrm flipH="1" flipV="1">
            <a:off x="4724400" y="4038600"/>
            <a:ext cx="1371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83" name="Line 43"/>
          <p:cNvSpPr>
            <a:spLocks noChangeShapeType="1"/>
          </p:cNvSpPr>
          <p:nvPr/>
        </p:nvSpPr>
        <p:spPr bwMode="auto">
          <a:xfrm>
            <a:off x="2057400" y="2819400"/>
            <a:ext cx="0" cy="16002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84" name="Line 44"/>
          <p:cNvSpPr>
            <a:spLocks noChangeShapeType="1"/>
          </p:cNvSpPr>
          <p:nvPr/>
        </p:nvSpPr>
        <p:spPr bwMode="auto">
          <a:xfrm flipH="1">
            <a:off x="1676400" y="2819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85" name="Line 45"/>
          <p:cNvSpPr>
            <a:spLocks noChangeShapeType="1"/>
          </p:cNvSpPr>
          <p:nvPr/>
        </p:nvSpPr>
        <p:spPr bwMode="auto">
          <a:xfrm flipH="1">
            <a:off x="1676400" y="3810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1086" name="Rectangle 46"/>
          <p:cNvSpPr>
            <a:spLocks noChangeArrowheads="1"/>
          </p:cNvSpPr>
          <p:nvPr/>
        </p:nvSpPr>
        <p:spPr bwMode="auto">
          <a:xfrm>
            <a:off x="2286000" y="3124200"/>
            <a:ext cx="1600200" cy="838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382" y="228600"/>
            <a:ext cx="841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Residual un-polarized H0 beam component suppression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by energy separation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1086489"/>
            <a:ext cx="7620000" cy="4600755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2068" name="Text Box 4"/>
          <p:cNvSpPr txBox="1">
            <a:spLocks noChangeArrowheads="1"/>
          </p:cNvSpPr>
          <p:nvPr/>
        </p:nvSpPr>
        <p:spPr bwMode="auto">
          <a:xfrm>
            <a:off x="5253037" y="4630737"/>
            <a:ext cx="122872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He-pulsed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valve</a:t>
            </a:r>
          </a:p>
        </p:txBody>
      </p:sp>
      <p:sp>
        <p:nvSpPr>
          <p:cNvPr id="472069" name="Line 5"/>
          <p:cNvSpPr>
            <a:spLocks noChangeShapeType="1"/>
          </p:cNvSpPr>
          <p:nvPr/>
        </p:nvSpPr>
        <p:spPr bwMode="auto">
          <a:xfrm flipV="1">
            <a:off x="5867400" y="3727655"/>
            <a:ext cx="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2070" name="Text Box 6"/>
          <p:cNvSpPr txBox="1">
            <a:spLocks noChangeArrowheads="1"/>
          </p:cNvSpPr>
          <p:nvPr/>
        </p:nvSpPr>
        <p:spPr bwMode="auto">
          <a:xfrm>
            <a:off x="7396316" y="4630737"/>
            <a:ext cx="1431925" cy="9191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3-grid beam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deceleration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system</a:t>
            </a:r>
          </a:p>
        </p:txBody>
      </p:sp>
      <p:sp>
        <p:nvSpPr>
          <p:cNvPr id="472071" name="Line 7"/>
          <p:cNvSpPr>
            <a:spLocks noChangeShapeType="1"/>
          </p:cNvSpPr>
          <p:nvPr/>
        </p:nvSpPr>
        <p:spPr bwMode="auto">
          <a:xfrm flipH="1" flipV="1">
            <a:off x="7543800" y="3487737"/>
            <a:ext cx="15240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4800"/>
            <a:ext cx="8153400" cy="60960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He-ionizer cell and 3-grid energy separation system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051">
            <a:extLst>
              <a:ext uri="{FF2B5EF4-FFF2-40B4-BE49-F238E27FC236}">
                <a16:creationId xmlns:a16="http://schemas.microsoft.com/office/drawing/2014/main" id="{BDCD0346-C616-4DDC-811E-1E4E954CB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458200" cy="4446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Spin filtering: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6600CC"/>
                </a:solidFill>
                <a:latin typeface="Tahoma" panose="020B0604030504040204" pitchFamily="34" charset="0"/>
              </a:rPr>
              <a:t>1. </a:t>
            </a:r>
            <a:r>
              <a:rPr lang="en-US" altLang="en-US" sz="2000" i="1">
                <a:solidFill>
                  <a:srgbClr val="6600CC"/>
                </a:solidFill>
                <a:latin typeface="Tahoma" panose="020B0604030504040204" pitchFamily="34" charset="0"/>
              </a:rPr>
              <a:t>Focusing(defocusing) of atomic beam by sextupole magnets. </a:t>
            </a:r>
            <a:r>
              <a:rPr lang="en-US" altLang="en-US" sz="2000" i="1">
                <a:solidFill>
                  <a:srgbClr val="CC0000"/>
                </a:solidFill>
                <a:latin typeface="Tahoma" panose="020B0604030504040204" pitchFamily="34" charset="0"/>
              </a:rPr>
              <a:t>ABS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6600CC"/>
                </a:solidFill>
                <a:latin typeface="Tahoma" panose="020B0604030504040204" pitchFamily="34" charset="0"/>
              </a:rPr>
              <a:t>2. Selective quenching of metastable atomic states.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6600CC"/>
                </a:solidFill>
                <a:latin typeface="Tahoma" panose="020B0604030504040204" pitchFamily="34" charset="0"/>
              </a:rPr>
              <a:t>3. Cross-section difference for opposite spin direction. </a:t>
            </a:r>
            <a:r>
              <a:rPr lang="en-US" altLang="en-US" sz="2000" i="1">
                <a:solidFill>
                  <a:srgbClr val="CC0000"/>
                </a:solidFill>
                <a:latin typeface="Tahoma" panose="020B0604030504040204" pitchFamily="34" charset="0"/>
              </a:rPr>
              <a:t>Antiprotons.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CC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Optical pumping. </a:t>
            </a:r>
            <a:r>
              <a:rPr lang="en-US" altLang="en-US" sz="2000" i="1">
                <a:solidFill>
                  <a:srgbClr val="6600CC"/>
                </a:solidFill>
                <a:latin typeface="Tahoma" panose="020B0604030504040204" pitchFamily="34" charset="0"/>
              </a:rPr>
              <a:t>(OPPIS, collinear pumping, magnito- optics traps).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6600CC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Spin-transfer collisions with polarized atoms.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99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Polarization in nuclear collisions.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99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Tahoma" panose="020B0604030504040204" pitchFamily="34" charset="0"/>
              </a:rPr>
              <a:t>Evaporation of polarized solid material.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Tahoma" panose="020B0604030504040204" pitchFamily="34" charset="0"/>
              </a:rPr>
              <a:t>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43D7D-C93E-4506-8278-C53D0A3B8703}"/>
              </a:ext>
            </a:extLst>
          </p:cNvPr>
          <p:cNvSpPr txBox="1"/>
          <p:nvPr/>
        </p:nvSpPr>
        <p:spPr>
          <a:xfrm>
            <a:off x="1828800" y="609600"/>
            <a:ext cx="348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90000"/>
                </a:solidFill>
                <a:latin typeface="Comic Sans MS" panose="030F0702030302020204" pitchFamily="66" charset="0"/>
              </a:rPr>
              <a:t>Polarization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15628331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424DC-70C2-48E3-8378-AD0F6F40C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8130" name="Содержимое 2"/>
          <p:cNvSpPr txBox="1">
            <a:spLocks/>
          </p:cNvSpPr>
          <p:nvPr/>
        </p:nvSpPr>
        <p:spPr bwMode="auto">
          <a:xfrm>
            <a:off x="457200" y="265113"/>
            <a:ext cx="8001000" cy="5730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marL="342900" marR="0" lvl="0" indent="-342900" algn="ctr" defTabSz="8286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DejaVu Sans"/>
                <a:cs typeface="Times New Roman" pitchFamily="18" charset="0"/>
              </a:rPr>
              <a:t>IxB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DejaVu Sans"/>
                <a:cs typeface="Times New Roman" pitchFamily="18" charset="0"/>
              </a:rPr>
              <a:t>-pulsed valve operation principle</a:t>
            </a:r>
            <a:endParaRPr kumimoji="0" lang="ru-RU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DejaVu Sans"/>
              <a:cs typeface="Times New Roman" pitchFamily="18" charset="0"/>
            </a:endParaRPr>
          </a:p>
        </p:txBody>
      </p:sp>
      <p:sp>
        <p:nvSpPr>
          <p:cNvPr id="48131" name="Содержимое 2"/>
          <p:cNvSpPr txBox="1">
            <a:spLocks/>
          </p:cNvSpPr>
          <p:nvPr/>
        </p:nvSpPr>
        <p:spPr bwMode="auto">
          <a:xfrm>
            <a:off x="471948" y="808703"/>
            <a:ext cx="8229600" cy="10620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marL="0" marR="0" lvl="0" indent="0" algn="l" defTabSz="828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DejaVu Sans"/>
                <a:cs typeface="Times New Roman" pitchFamily="18" charset="0"/>
              </a:rPr>
              <a:t>Lorentz (Laplace) force moves the flexible conducting plate  in the high (~ 3-5 T) magnetic field.                                  </a:t>
            </a:r>
          </a:p>
          <a:p>
            <a:pPr marL="0" marR="0" lvl="0" indent="0" algn="l" defTabSz="828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DejaVu Sans"/>
                <a:cs typeface="Times New Roman" pitchFamily="18" charset="0"/>
              </a:rPr>
              <a:t> For I=10 A, L=5 cm, F=2.5 N.  Current pulse duration ~100-500 us</a:t>
            </a:r>
            <a:endParaRPr kumimoji="0" lang="ru-RU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omic Sans MS" pitchFamily="66" charset="0"/>
              <a:ea typeface="DejaVu Sans"/>
              <a:cs typeface="Times New Roman" pitchFamily="18" charset="0"/>
            </a:endParaRPr>
          </a:p>
        </p:txBody>
      </p:sp>
      <p:pic>
        <p:nvPicPr>
          <p:cNvPr id="48132" name="Picture 2" descr="C:\Users\Sorokin\Desktop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9450" y="2087170"/>
            <a:ext cx="2419350" cy="59546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33" name="Picture 3" descr="C:\Users\Sorokin\Desktop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80" y="1989137"/>
            <a:ext cx="3054306" cy="232709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657272" y="3739959"/>
            <a:ext cx="4427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 pitchFamily="34" charset="-128"/>
                <a:cs typeface="Comic Sans MS Bold" pitchFamily="66" charset="0"/>
              </a:rPr>
              <a:t>B</a:t>
            </a:r>
          </a:p>
        </p:txBody>
      </p:sp>
      <p:pic>
        <p:nvPicPr>
          <p:cNvPr id="4813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9162" y="1892864"/>
            <a:ext cx="2127275" cy="17304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17402"/>
            <a:ext cx="3048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99" y="4432920"/>
            <a:ext cx="32289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019800" y="4552156"/>
            <a:ext cx="1828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57509" y="4316227"/>
            <a:ext cx="40908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991350" y="3623290"/>
            <a:ext cx="57149" cy="18385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95619" y="5687264"/>
            <a:ext cx="44275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5121" y="2097855"/>
            <a:ext cx="43313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2758077"/>
            <a:ext cx="40908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648897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92E4D07-B864-4F70-A649-E2AABA8BB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762000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r>
              <a:rPr lang="en-US" altLang="en-US" sz="2400">
                <a:solidFill>
                  <a:srgbClr val="990000"/>
                </a:solidFill>
                <a:latin typeface="Comic Sans MS" panose="030F0702030302020204" pitchFamily="66" charset="0"/>
              </a:rPr>
              <a:t>Optical pumping of Rb vapor, 784.7 nm pulsed Cr:LISAF laser</a:t>
            </a:r>
          </a:p>
        </p:txBody>
      </p:sp>
      <p:pic>
        <p:nvPicPr>
          <p:cNvPr id="57347" name="Picture 3" descr="Fig">
            <a:extLst>
              <a:ext uri="{FF2B5EF4-FFF2-40B4-BE49-F238E27FC236}">
                <a16:creationId xmlns:a16="http://schemas.microsoft.com/office/drawing/2014/main" id="{A2D1474C-F82F-4946-A046-79FE786D47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066800"/>
            <a:ext cx="3883025" cy="4178300"/>
          </a:xfrm>
          <a:noFill/>
        </p:spPr>
      </p:pic>
      <p:sp>
        <p:nvSpPr>
          <p:cNvPr id="57348" name="Oval 4">
            <a:extLst>
              <a:ext uri="{FF2B5EF4-FFF2-40B4-BE49-F238E27FC236}">
                <a16:creationId xmlns:a16="http://schemas.microsoft.com/office/drawing/2014/main" id="{39640AC8-5227-4260-A7AB-1E3CD5AED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124200"/>
            <a:ext cx="1981200" cy="1905000"/>
          </a:xfrm>
          <a:prstGeom prst="ellipse">
            <a:avLst/>
          </a:prstGeom>
          <a:solidFill>
            <a:srgbClr val="FFCCFF"/>
          </a:solidFill>
          <a:ln w="57150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0000"/>
              </a:solidFill>
              <a:latin typeface="Tahoma" panose="020B0604030504040204" pitchFamily="34" charset="0"/>
            </a:endParaRPr>
          </a:p>
        </p:txBody>
      </p:sp>
      <p:sp>
        <p:nvSpPr>
          <p:cNvPr id="57349" name="Oval 5">
            <a:extLst>
              <a:ext uri="{FF2B5EF4-FFF2-40B4-BE49-F238E27FC236}">
                <a16:creationId xmlns:a16="http://schemas.microsoft.com/office/drawing/2014/main" id="{444D4211-3A81-4468-AAC0-71E110993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657600"/>
            <a:ext cx="990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57350" name="Line 6">
            <a:extLst>
              <a:ext uri="{FF2B5EF4-FFF2-40B4-BE49-F238E27FC236}">
                <a16:creationId xmlns:a16="http://schemas.microsoft.com/office/drawing/2014/main" id="{D9919118-5BBF-4CFC-975E-DDBC0FC81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3124200"/>
            <a:ext cx="457200" cy="167640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7">
            <a:extLst>
              <a:ext uri="{FF2B5EF4-FFF2-40B4-BE49-F238E27FC236}">
                <a16:creationId xmlns:a16="http://schemas.microsoft.com/office/drawing/2014/main" id="{9DC00136-88C6-4A02-91F3-538084EF90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810000"/>
            <a:ext cx="1828800" cy="30480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8">
            <a:extLst>
              <a:ext uri="{FF2B5EF4-FFF2-40B4-BE49-F238E27FC236}">
                <a16:creationId xmlns:a16="http://schemas.microsoft.com/office/drawing/2014/main" id="{80303B3A-103E-4BF0-B26E-50CC319B6E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3810000"/>
            <a:ext cx="1676400" cy="91440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Text Box 9">
            <a:extLst>
              <a:ext uri="{FF2B5EF4-FFF2-40B4-BE49-F238E27FC236}">
                <a16:creationId xmlns:a16="http://schemas.microsoft.com/office/drawing/2014/main" id="{869E128B-5A36-4FB2-918C-FDEA3BC05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243388"/>
            <a:ext cx="452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Rb</a:t>
            </a:r>
          </a:p>
        </p:txBody>
      </p:sp>
      <p:sp>
        <p:nvSpPr>
          <p:cNvPr id="57354" name="Freeform 10">
            <a:extLst>
              <a:ext uri="{FF2B5EF4-FFF2-40B4-BE49-F238E27FC236}">
                <a16:creationId xmlns:a16="http://schemas.microsoft.com/office/drawing/2014/main" id="{E5E3CB1D-DDC0-4995-98D9-5A648BBF0FD5}"/>
              </a:ext>
            </a:extLst>
          </p:cNvPr>
          <p:cNvSpPr>
            <a:spLocks/>
          </p:cNvSpPr>
          <p:nvPr/>
        </p:nvSpPr>
        <p:spPr bwMode="auto">
          <a:xfrm>
            <a:off x="5546725" y="4410075"/>
            <a:ext cx="998538" cy="185738"/>
          </a:xfrm>
          <a:custGeom>
            <a:avLst/>
            <a:gdLst>
              <a:gd name="T0" fmla="*/ 1585179869 w 629"/>
              <a:gd name="T1" fmla="*/ 103327478 h 117"/>
              <a:gd name="T2" fmla="*/ 1318043172 w 629"/>
              <a:gd name="T3" fmla="*/ 47883891 h 117"/>
              <a:gd name="T4" fmla="*/ 1222277187 w 629"/>
              <a:gd name="T5" fmla="*/ 181451738 h 117"/>
              <a:gd name="T6" fmla="*/ 1050906476 w 629"/>
              <a:gd name="T7" fmla="*/ 85685543 h 117"/>
              <a:gd name="T8" fmla="*/ 972780800 w 629"/>
              <a:gd name="T9" fmla="*/ 103327478 h 117"/>
              <a:gd name="T10" fmla="*/ 955140491 w 629"/>
              <a:gd name="T11" fmla="*/ 161290434 h 117"/>
              <a:gd name="T12" fmla="*/ 859374505 w 629"/>
              <a:gd name="T13" fmla="*/ 236895325 h 117"/>
              <a:gd name="T14" fmla="*/ 783769780 w 629"/>
              <a:gd name="T15" fmla="*/ 219254978 h 117"/>
              <a:gd name="T16" fmla="*/ 725805363 w 629"/>
              <a:gd name="T17" fmla="*/ 123488782 h 117"/>
              <a:gd name="T18" fmla="*/ 667842534 w 629"/>
              <a:gd name="T19" fmla="*/ 103327478 h 117"/>
              <a:gd name="T20" fmla="*/ 496471824 w 629"/>
              <a:gd name="T21" fmla="*/ 123488782 h 117"/>
              <a:gd name="T22" fmla="*/ 476310564 w 629"/>
              <a:gd name="T23" fmla="*/ 257056629 h 117"/>
              <a:gd name="T24" fmla="*/ 362902682 w 629"/>
              <a:gd name="T25" fmla="*/ 294859869 h 117"/>
              <a:gd name="T26" fmla="*/ 171370711 w 629"/>
              <a:gd name="T27" fmla="*/ 161290434 h 117"/>
              <a:gd name="T28" fmla="*/ 0 w 629"/>
              <a:gd name="T29" fmla="*/ 277217934 h 1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29"/>
              <a:gd name="T46" fmla="*/ 0 h 117"/>
              <a:gd name="T47" fmla="*/ 629 w 629"/>
              <a:gd name="T48" fmla="*/ 117 h 1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29" h="117">
                <a:moveTo>
                  <a:pt x="629" y="41"/>
                </a:moveTo>
                <a:cubicBezTo>
                  <a:pt x="566" y="0"/>
                  <a:pt x="601" y="9"/>
                  <a:pt x="523" y="19"/>
                </a:cubicBezTo>
                <a:cubicBezTo>
                  <a:pt x="511" y="52"/>
                  <a:pt x="520" y="60"/>
                  <a:pt x="485" y="72"/>
                </a:cubicBezTo>
                <a:cubicBezTo>
                  <a:pt x="460" y="63"/>
                  <a:pt x="417" y="34"/>
                  <a:pt x="417" y="34"/>
                </a:cubicBezTo>
                <a:cubicBezTo>
                  <a:pt x="407" y="36"/>
                  <a:pt x="394" y="34"/>
                  <a:pt x="386" y="41"/>
                </a:cubicBezTo>
                <a:cubicBezTo>
                  <a:pt x="380" y="46"/>
                  <a:pt x="382" y="57"/>
                  <a:pt x="379" y="64"/>
                </a:cubicBezTo>
                <a:cubicBezTo>
                  <a:pt x="366" y="92"/>
                  <a:pt x="367" y="86"/>
                  <a:pt x="341" y="94"/>
                </a:cubicBezTo>
                <a:cubicBezTo>
                  <a:pt x="331" y="92"/>
                  <a:pt x="320" y="91"/>
                  <a:pt x="311" y="87"/>
                </a:cubicBezTo>
                <a:cubicBezTo>
                  <a:pt x="273" y="69"/>
                  <a:pt x="314" y="76"/>
                  <a:pt x="288" y="49"/>
                </a:cubicBezTo>
                <a:cubicBezTo>
                  <a:pt x="282" y="43"/>
                  <a:pt x="273" y="44"/>
                  <a:pt x="265" y="41"/>
                </a:cubicBezTo>
                <a:cubicBezTo>
                  <a:pt x="242" y="44"/>
                  <a:pt x="215" y="35"/>
                  <a:pt x="197" y="49"/>
                </a:cubicBezTo>
                <a:cubicBezTo>
                  <a:pt x="183" y="60"/>
                  <a:pt x="197" y="86"/>
                  <a:pt x="189" y="102"/>
                </a:cubicBezTo>
                <a:cubicBezTo>
                  <a:pt x="188" y="104"/>
                  <a:pt x="145" y="117"/>
                  <a:pt x="144" y="117"/>
                </a:cubicBezTo>
                <a:cubicBezTo>
                  <a:pt x="108" y="106"/>
                  <a:pt x="103" y="76"/>
                  <a:pt x="68" y="64"/>
                </a:cubicBezTo>
                <a:cubicBezTo>
                  <a:pt x="11" y="71"/>
                  <a:pt x="0" y="60"/>
                  <a:pt x="0" y="11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 Box 11">
            <a:extLst>
              <a:ext uri="{FF2B5EF4-FFF2-40B4-BE49-F238E27FC236}">
                <a16:creationId xmlns:a16="http://schemas.microsoft.com/office/drawing/2014/main" id="{E8681DF7-428D-467C-B7DB-0FA9C8740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419600"/>
            <a:ext cx="430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h</a:t>
            </a: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</a:t>
            </a:r>
          </a:p>
        </p:txBody>
      </p:sp>
      <p:sp>
        <p:nvSpPr>
          <p:cNvPr id="57356" name="Text Box 12">
            <a:extLst>
              <a:ext uri="{FF2B5EF4-FFF2-40B4-BE49-F238E27FC236}">
                <a16:creationId xmlns:a16="http://schemas.microsoft.com/office/drawing/2014/main" id="{75BAB10F-9C1C-4C5B-A962-6D829C642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5" y="5410200"/>
            <a:ext cx="1577975" cy="369888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Proton beam.</a:t>
            </a:r>
          </a:p>
        </p:txBody>
      </p:sp>
      <p:sp>
        <p:nvSpPr>
          <p:cNvPr id="57357" name="Line 13">
            <a:extLst>
              <a:ext uri="{FF2B5EF4-FFF2-40B4-BE49-F238E27FC236}">
                <a16:creationId xmlns:a16="http://schemas.microsoft.com/office/drawing/2014/main" id="{EB1DD539-780D-4850-AA4A-8FFB471887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6600" y="43434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Freeform 14">
            <a:extLst>
              <a:ext uri="{FF2B5EF4-FFF2-40B4-BE49-F238E27FC236}">
                <a16:creationId xmlns:a16="http://schemas.microsoft.com/office/drawing/2014/main" id="{225E1B88-D3E3-4626-AFCD-E2F82C19214F}"/>
              </a:ext>
            </a:extLst>
          </p:cNvPr>
          <p:cNvSpPr>
            <a:spLocks/>
          </p:cNvSpPr>
          <p:nvPr/>
        </p:nvSpPr>
        <p:spPr bwMode="auto">
          <a:xfrm>
            <a:off x="5883275" y="2506663"/>
            <a:ext cx="1949450" cy="1608137"/>
          </a:xfrm>
          <a:custGeom>
            <a:avLst/>
            <a:gdLst>
              <a:gd name="T0" fmla="*/ 0 w 1228"/>
              <a:gd name="T1" fmla="*/ 2147483646 h 1013"/>
              <a:gd name="T2" fmla="*/ 153728738 w 1228"/>
              <a:gd name="T3" fmla="*/ 2147483646 h 1013"/>
              <a:gd name="T4" fmla="*/ 267136563 w 1228"/>
              <a:gd name="T5" fmla="*/ 2147483646 h 1013"/>
              <a:gd name="T6" fmla="*/ 420865300 w 1228"/>
              <a:gd name="T7" fmla="*/ 1673383230 h 1013"/>
              <a:gd name="T8" fmla="*/ 438507188 w 1228"/>
              <a:gd name="T9" fmla="*/ 1522173902 h 1013"/>
              <a:gd name="T10" fmla="*/ 478829688 w 1228"/>
              <a:gd name="T11" fmla="*/ 1368443625 h 1013"/>
              <a:gd name="T12" fmla="*/ 554434375 w 1228"/>
              <a:gd name="T13" fmla="*/ 987900943 h 1013"/>
              <a:gd name="T14" fmla="*/ 612397175 w 1228"/>
              <a:gd name="T15" fmla="*/ 584676068 h 1013"/>
              <a:gd name="T16" fmla="*/ 763608138 w 1228"/>
              <a:gd name="T17" fmla="*/ 166330261 h 1013"/>
              <a:gd name="T18" fmla="*/ 783767800 w 1228"/>
              <a:gd name="T19" fmla="*/ 108365891 h 1013"/>
              <a:gd name="T20" fmla="*/ 1242436238 w 1228"/>
              <a:gd name="T21" fmla="*/ 12599984 h 1013"/>
              <a:gd name="T22" fmla="*/ 1796870613 w 1228"/>
              <a:gd name="T23" fmla="*/ 50403109 h 1013"/>
              <a:gd name="T24" fmla="*/ 1910278438 w 1228"/>
              <a:gd name="T25" fmla="*/ 88204648 h 1013"/>
              <a:gd name="T26" fmla="*/ 2147483646 w 1228"/>
              <a:gd name="T27" fmla="*/ 108365891 h 1013"/>
              <a:gd name="T28" fmla="*/ 2147483646 w 1228"/>
              <a:gd name="T29" fmla="*/ 126007773 h 1013"/>
              <a:gd name="T30" fmla="*/ 2147483646 w 1228"/>
              <a:gd name="T31" fmla="*/ 183970555 h 1013"/>
              <a:gd name="T32" fmla="*/ 2147483646 w 1228"/>
              <a:gd name="T33" fmla="*/ 279736463 h 1013"/>
              <a:gd name="T34" fmla="*/ 2147483646 w 1228"/>
              <a:gd name="T35" fmla="*/ 929936573 h 1013"/>
              <a:gd name="T36" fmla="*/ 2147483646 w 1228"/>
              <a:gd name="T37" fmla="*/ 1577617322 h 1013"/>
              <a:gd name="T38" fmla="*/ 2147483646 w 1228"/>
              <a:gd name="T39" fmla="*/ 2147483646 h 1013"/>
              <a:gd name="T40" fmla="*/ 2147483646 w 1228"/>
              <a:gd name="T41" fmla="*/ 2147483646 h 1013"/>
              <a:gd name="T42" fmla="*/ 2147483646 w 1228"/>
              <a:gd name="T43" fmla="*/ 2147483646 h 10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28"/>
              <a:gd name="T67" fmla="*/ 0 h 1013"/>
              <a:gd name="T68" fmla="*/ 1228 w 1228"/>
              <a:gd name="T69" fmla="*/ 1013 h 101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28" h="1013">
                <a:moveTo>
                  <a:pt x="0" y="998"/>
                </a:moveTo>
                <a:cubicBezTo>
                  <a:pt x="25" y="982"/>
                  <a:pt x="36" y="961"/>
                  <a:pt x="61" y="945"/>
                </a:cubicBezTo>
                <a:cubicBezTo>
                  <a:pt x="70" y="916"/>
                  <a:pt x="85" y="883"/>
                  <a:pt x="106" y="861"/>
                </a:cubicBezTo>
                <a:cubicBezTo>
                  <a:pt x="129" y="798"/>
                  <a:pt x="157" y="731"/>
                  <a:pt x="167" y="664"/>
                </a:cubicBezTo>
                <a:cubicBezTo>
                  <a:pt x="170" y="644"/>
                  <a:pt x="170" y="624"/>
                  <a:pt x="174" y="604"/>
                </a:cubicBezTo>
                <a:cubicBezTo>
                  <a:pt x="178" y="583"/>
                  <a:pt x="190" y="543"/>
                  <a:pt x="190" y="543"/>
                </a:cubicBezTo>
                <a:cubicBezTo>
                  <a:pt x="197" y="492"/>
                  <a:pt x="214" y="442"/>
                  <a:pt x="220" y="392"/>
                </a:cubicBezTo>
                <a:cubicBezTo>
                  <a:pt x="236" y="247"/>
                  <a:pt x="220" y="298"/>
                  <a:pt x="243" y="232"/>
                </a:cubicBezTo>
                <a:cubicBezTo>
                  <a:pt x="250" y="178"/>
                  <a:pt x="255" y="99"/>
                  <a:pt x="303" y="66"/>
                </a:cubicBezTo>
                <a:cubicBezTo>
                  <a:pt x="306" y="58"/>
                  <a:pt x="304" y="48"/>
                  <a:pt x="311" y="43"/>
                </a:cubicBezTo>
                <a:cubicBezTo>
                  <a:pt x="357" y="10"/>
                  <a:pt x="442" y="13"/>
                  <a:pt x="493" y="5"/>
                </a:cubicBezTo>
                <a:cubicBezTo>
                  <a:pt x="613" y="26"/>
                  <a:pt x="455" y="0"/>
                  <a:pt x="713" y="20"/>
                </a:cubicBezTo>
                <a:cubicBezTo>
                  <a:pt x="729" y="21"/>
                  <a:pt x="742" y="34"/>
                  <a:pt x="758" y="35"/>
                </a:cubicBezTo>
                <a:cubicBezTo>
                  <a:pt x="806" y="39"/>
                  <a:pt x="854" y="40"/>
                  <a:pt x="902" y="43"/>
                </a:cubicBezTo>
                <a:cubicBezTo>
                  <a:pt x="910" y="45"/>
                  <a:pt x="919" y="44"/>
                  <a:pt x="925" y="50"/>
                </a:cubicBezTo>
                <a:cubicBezTo>
                  <a:pt x="931" y="56"/>
                  <a:pt x="929" y="66"/>
                  <a:pt x="932" y="73"/>
                </a:cubicBezTo>
                <a:cubicBezTo>
                  <a:pt x="942" y="94"/>
                  <a:pt x="948" y="97"/>
                  <a:pt x="963" y="111"/>
                </a:cubicBezTo>
                <a:cubicBezTo>
                  <a:pt x="979" y="198"/>
                  <a:pt x="1002" y="286"/>
                  <a:pt x="1031" y="369"/>
                </a:cubicBezTo>
                <a:cubicBezTo>
                  <a:pt x="1041" y="455"/>
                  <a:pt x="1054" y="544"/>
                  <a:pt x="1084" y="626"/>
                </a:cubicBezTo>
                <a:cubicBezTo>
                  <a:pt x="1098" y="716"/>
                  <a:pt x="1119" y="798"/>
                  <a:pt x="1145" y="884"/>
                </a:cubicBezTo>
                <a:cubicBezTo>
                  <a:pt x="1155" y="916"/>
                  <a:pt x="1159" y="944"/>
                  <a:pt x="1182" y="968"/>
                </a:cubicBezTo>
                <a:cubicBezTo>
                  <a:pt x="1192" y="995"/>
                  <a:pt x="1204" y="1000"/>
                  <a:pt x="1228" y="101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Freeform 15">
            <a:extLst>
              <a:ext uri="{FF2B5EF4-FFF2-40B4-BE49-F238E27FC236}">
                <a16:creationId xmlns:a16="http://schemas.microsoft.com/office/drawing/2014/main" id="{E61743E5-EA61-4A3B-BE37-6049848B32B7}"/>
              </a:ext>
            </a:extLst>
          </p:cNvPr>
          <p:cNvSpPr>
            <a:spLocks/>
          </p:cNvSpPr>
          <p:nvPr/>
        </p:nvSpPr>
        <p:spPr bwMode="auto">
          <a:xfrm>
            <a:off x="5907088" y="2552700"/>
            <a:ext cx="1949450" cy="1577975"/>
          </a:xfrm>
          <a:custGeom>
            <a:avLst/>
            <a:gdLst>
              <a:gd name="T0" fmla="*/ 0 w 1228"/>
              <a:gd name="T1" fmla="*/ 2147483646 h 994"/>
              <a:gd name="T2" fmla="*/ 115927188 w 1228"/>
              <a:gd name="T3" fmla="*/ 2147483646 h 994"/>
              <a:gd name="T4" fmla="*/ 133567488 w 1228"/>
              <a:gd name="T5" fmla="*/ 2147483646 h 994"/>
              <a:gd name="T6" fmla="*/ 267136563 w 1228"/>
              <a:gd name="T7" fmla="*/ 2147483646 h 994"/>
              <a:gd name="T8" fmla="*/ 400704050 w 1228"/>
              <a:gd name="T9" fmla="*/ 1983363763 h 994"/>
              <a:gd name="T10" fmla="*/ 458668438 w 1228"/>
              <a:gd name="T11" fmla="*/ 1867436575 h 994"/>
              <a:gd name="T12" fmla="*/ 516631238 w 1228"/>
              <a:gd name="T13" fmla="*/ 1829633438 h 994"/>
              <a:gd name="T14" fmla="*/ 650200313 w 1228"/>
              <a:gd name="T15" fmla="*/ 1544856575 h 994"/>
              <a:gd name="T16" fmla="*/ 688003450 w 1228"/>
              <a:gd name="T17" fmla="*/ 1428929388 h 994"/>
              <a:gd name="T18" fmla="*/ 841732188 w 1228"/>
              <a:gd name="T19" fmla="*/ 1141631575 h 994"/>
              <a:gd name="T20" fmla="*/ 1013102813 w 1228"/>
              <a:gd name="T21" fmla="*/ 607358450 h 994"/>
              <a:gd name="T22" fmla="*/ 1126509050 w 1228"/>
              <a:gd name="T23" fmla="*/ 378023438 h 994"/>
              <a:gd name="T24" fmla="*/ 1300400625 w 1228"/>
              <a:gd name="T25" fmla="*/ 110886875 h 994"/>
              <a:gd name="T26" fmla="*/ 1567537188 w 1228"/>
              <a:gd name="T27" fmla="*/ 52924075 h 994"/>
              <a:gd name="T28" fmla="*/ 1759069063 w 1228"/>
              <a:gd name="T29" fmla="*/ 206652813 h 994"/>
              <a:gd name="T30" fmla="*/ 1852314050 w 1228"/>
              <a:gd name="T31" fmla="*/ 360383138 h 994"/>
              <a:gd name="T32" fmla="*/ 1985883125 w 1228"/>
              <a:gd name="T33" fmla="*/ 685482500 h 994"/>
              <a:gd name="T34" fmla="*/ 2147483646 w 1228"/>
              <a:gd name="T35" fmla="*/ 1219755625 h 994"/>
              <a:gd name="T36" fmla="*/ 2147483646 w 1228"/>
              <a:gd name="T37" fmla="*/ 1370965000 h 994"/>
              <a:gd name="T38" fmla="*/ 2147483646 w 1228"/>
              <a:gd name="T39" fmla="*/ 1640622513 h 994"/>
              <a:gd name="T40" fmla="*/ 2147483646 w 1228"/>
              <a:gd name="T41" fmla="*/ 1907759075 h 994"/>
              <a:gd name="T42" fmla="*/ 2147483646 w 1228"/>
              <a:gd name="T43" fmla="*/ 2058968450 h 994"/>
              <a:gd name="T44" fmla="*/ 2147483646 w 1228"/>
              <a:gd name="T45" fmla="*/ 2147483646 h 994"/>
              <a:gd name="T46" fmla="*/ 2147483646 w 1228"/>
              <a:gd name="T47" fmla="*/ 2147483646 h 99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28"/>
              <a:gd name="T73" fmla="*/ 0 h 994"/>
              <a:gd name="T74" fmla="*/ 1228 w 1228"/>
              <a:gd name="T75" fmla="*/ 994 h 99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28" h="994">
                <a:moveTo>
                  <a:pt x="0" y="976"/>
                </a:moveTo>
                <a:cubicBezTo>
                  <a:pt x="15" y="966"/>
                  <a:pt x="31" y="956"/>
                  <a:pt x="46" y="946"/>
                </a:cubicBezTo>
                <a:cubicBezTo>
                  <a:pt x="53" y="942"/>
                  <a:pt x="49" y="930"/>
                  <a:pt x="53" y="923"/>
                </a:cubicBezTo>
                <a:cubicBezTo>
                  <a:pt x="65" y="898"/>
                  <a:pt x="80" y="886"/>
                  <a:pt x="106" y="878"/>
                </a:cubicBezTo>
                <a:cubicBezTo>
                  <a:pt x="118" y="844"/>
                  <a:pt x="139" y="817"/>
                  <a:pt x="159" y="787"/>
                </a:cubicBezTo>
                <a:cubicBezTo>
                  <a:pt x="180" y="754"/>
                  <a:pt x="151" y="772"/>
                  <a:pt x="182" y="741"/>
                </a:cubicBezTo>
                <a:cubicBezTo>
                  <a:pt x="188" y="735"/>
                  <a:pt x="197" y="731"/>
                  <a:pt x="205" y="726"/>
                </a:cubicBezTo>
                <a:cubicBezTo>
                  <a:pt x="219" y="684"/>
                  <a:pt x="238" y="652"/>
                  <a:pt x="258" y="613"/>
                </a:cubicBezTo>
                <a:cubicBezTo>
                  <a:pt x="280" y="569"/>
                  <a:pt x="252" y="611"/>
                  <a:pt x="273" y="567"/>
                </a:cubicBezTo>
                <a:cubicBezTo>
                  <a:pt x="291" y="529"/>
                  <a:pt x="311" y="488"/>
                  <a:pt x="334" y="453"/>
                </a:cubicBezTo>
                <a:cubicBezTo>
                  <a:pt x="357" y="385"/>
                  <a:pt x="369" y="305"/>
                  <a:pt x="402" y="241"/>
                </a:cubicBezTo>
                <a:cubicBezTo>
                  <a:pt x="417" y="211"/>
                  <a:pt x="433" y="181"/>
                  <a:pt x="447" y="150"/>
                </a:cubicBezTo>
                <a:cubicBezTo>
                  <a:pt x="467" y="107"/>
                  <a:pt x="474" y="71"/>
                  <a:pt x="516" y="44"/>
                </a:cubicBezTo>
                <a:cubicBezTo>
                  <a:pt x="545" y="0"/>
                  <a:pt x="566" y="15"/>
                  <a:pt x="622" y="21"/>
                </a:cubicBezTo>
                <a:cubicBezTo>
                  <a:pt x="658" y="34"/>
                  <a:pt x="667" y="62"/>
                  <a:pt x="698" y="82"/>
                </a:cubicBezTo>
                <a:cubicBezTo>
                  <a:pt x="707" y="112"/>
                  <a:pt x="708" y="125"/>
                  <a:pt x="735" y="143"/>
                </a:cubicBezTo>
                <a:cubicBezTo>
                  <a:pt x="750" y="185"/>
                  <a:pt x="757" y="239"/>
                  <a:pt x="788" y="272"/>
                </a:cubicBezTo>
                <a:cubicBezTo>
                  <a:pt x="803" y="342"/>
                  <a:pt x="817" y="423"/>
                  <a:pt x="857" y="484"/>
                </a:cubicBezTo>
                <a:cubicBezTo>
                  <a:pt x="865" y="510"/>
                  <a:pt x="875" y="525"/>
                  <a:pt x="895" y="544"/>
                </a:cubicBezTo>
                <a:cubicBezTo>
                  <a:pt x="908" y="585"/>
                  <a:pt x="917" y="620"/>
                  <a:pt x="948" y="651"/>
                </a:cubicBezTo>
                <a:cubicBezTo>
                  <a:pt x="962" y="693"/>
                  <a:pt x="977" y="724"/>
                  <a:pt x="1008" y="757"/>
                </a:cubicBezTo>
                <a:cubicBezTo>
                  <a:pt x="1017" y="782"/>
                  <a:pt x="1019" y="799"/>
                  <a:pt x="1039" y="817"/>
                </a:cubicBezTo>
                <a:cubicBezTo>
                  <a:pt x="1057" y="875"/>
                  <a:pt x="1077" y="920"/>
                  <a:pt x="1130" y="954"/>
                </a:cubicBezTo>
                <a:cubicBezTo>
                  <a:pt x="1158" y="994"/>
                  <a:pt x="1176" y="984"/>
                  <a:pt x="1228" y="984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16">
            <a:extLst>
              <a:ext uri="{FF2B5EF4-FFF2-40B4-BE49-F238E27FC236}">
                <a16:creationId xmlns:a16="http://schemas.microsoft.com/office/drawing/2014/main" id="{333C19E3-9828-44EC-9828-ECEA628A5E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1371600"/>
            <a:ext cx="0" cy="2667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1" name="Line 17">
            <a:extLst>
              <a:ext uri="{FF2B5EF4-FFF2-40B4-BE49-F238E27FC236}">
                <a16:creationId xmlns:a16="http://schemas.microsoft.com/office/drawing/2014/main" id="{75AEEC2D-CFD6-4B83-930A-869C704484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72400" y="1371600"/>
            <a:ext cx="762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7362" name="AutoShape 18">
            <a:extLst>
              <a:ext uri="{FF2B5EF4-FFF2-40B4-BE49-F238E27FC236}">
                <a16:creationId xmlns:a16="http://schemas.microsoft.com/office/drawing/2014/main" id="{DF66D90C-4B23-4158-A5C5-281FD6C989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3600" y="1600200"/>
            <a:ext cx="1828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63" name="Text Box 19">
            <a:extLst>
              <a:ext uri="{FF2B5EF4-FFF2-40B4-BE49-F238E27FC236}">
                <a16:creationId xmlns:a16="http://schemas.microsoft.com/office/drawing/2014/main" id="{594530DA-9097-447E-94D6-7C68B926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2954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28 mm</a:t>
            </a:r>
          </a:p>
        </p:txBody>
      </p:sp>
      <p:sp>
        <p:nvSpPr>
          <p:cNvPr id="57364" name="Text Box 20">
            <a:extLst>
              <a:ext uri="{FF2B5EF4-FFF2-40B4-BE49-F238E27FC236}">
                <a16:creationId xmlns:a16="http://schemas.microsoft.com/office/drawing/2014/main" id="{D421E2A1-A97C-44C4-9E99-BDBC22D3B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36179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Optical pumping by </a:t>
            </a:r>
            <a:r>
              <a:rPr lang="el-GR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σ</a:t>
            </a: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+:   </a:t>
            </a:r>
            <a:r>
              <a:rPr lang="el-GR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Δ</a:t>
            </a: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1800" baseline="-25000">
                <a:solidFill>
                  <a:srgbClr val="99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=1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Spontaneous radiation: </a:t>
            </a:r>
            <a:r>
              <a:rPr lang="el-GR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Δ</a:t>
            </a: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1800" baseline="-25000">
                <a:solidFill>
                  <a:srgbClr val="99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=0, 1.</a:t>
            </a:r>
          </a:p>
        </p:txBody>
      </p:sp>
      <p:sp>
        <p:nvSpPr>
          <p:cNvPr id="57365" name="Text Box 21">
            <a:extLst>
              <a:ext uri="{FF2B5EF4-FFF2-40B4-BE49-F238E27FC236}">
                <a16:creationId xmlns:a16="http://schemas.microsoft.com/office/drawing/2014/main" id="{563652DB-3A04-4F58-9604-0A7CCE2E8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3657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2000" baseline="-25000">
                <a:solidFill>
                  <a:srgbClr val="99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1800" baseline="-25000">
                <a:solidFill>
                  <a:srgbClr val="99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         -1/2                    +1/2</a:t>
            </a:r>
          </a:p>
        </p:txBody>
      </p:sp>
      <p:sp>
        <p:nvSpPr>
          <p:cNvPr id="57366" name="Text Box 22">
            <a:extLst>
              <a:ext uri="{FF2B5EF4-FFF2-40B4-BE49-F238E27FC236}">
                <a16:creationId xmlns:a16="http://schemas.microsoft.com/office/drawing/2014/main" id="{46B05667-6DE2-4249-88C9-3784D58E4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66800"/>
            <a:ext cx="329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0000"/>
              </a:solidFill>
              <a:latin typeface="Tahoma" panose="020B0604030504040204" pitchFamily="34" charset="0"/>
            </a:endParaRPr>
          </a:p>
        </p:txBody>
      </p:sp>
      <p:sp>
        <p:nvSpPr>
          <p:cNvPr id="57367" name="Text Box 23">
            <a:extLst>
              <a:ext uri="{FF2B5EF4-FFF2-40B4-BE49-F238E27FC236}">
                <a16:creationId xmlns:a16="http://schemas.microsoft.com/office/drawing/2014/main" id="{EB14BAC0-3F22-46D1-A0F2-942F9DE1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133600"/>
            <a:ext cx="968375" cy="78898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Rb pol.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Profile.</a:t>
            </a:r>
          </a:p>
        </p:txBody>
      </p:sp>
      <p:sp>
        <p:nvSpPr>
          <p:cNvPr id="57368" name="Line 24">
            <a:extLst>
              <a:ext uri="{FF2B5EF4-FFF2-40B4-BE49-F238E27FC236}">
                <a16:creationId xmlns:a16="http://schemas.microsoft.com/office/drawing/2014/main" id="{A659352C-0ECE-4B71-8BF1-83DD7BBC24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26670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Text Box 25">
            <a:extLst>
              <a:ext uri="{FF2B5EF4-FFF2-40B4-BE49-F238E27FC236}">
                <a16:creationId xmlns:a16="http://schemas.microsoft.com/office/drawing/2014/main" id="{C86F34ED-C4E2-4748-84E8-CF1A7D5B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752600"/>
            <a:ext cx="1563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00"/>
                </a:solidFill>
                <a:latin typeface="Tahoma" panose="020B0604030504040204" pitchFamily="34" charset="0"/>
              </a:rPr>
              <a:t>Rb vapor cell.</a:t>
            </a:r>
          </a:p>
        </p:txBody>
      </p:sp>
      <p:pic>
        <p:nvPicPr>
          <p:cNvPr id="57370" name="Picture 26">
            <a:extLst>
              <a:ext uri="{FF2B5EF4-FFF2-40B4-BE49-F238E27FC236}">
                <a16:creationId xmlns:a16="http://schemas.microsoft.com/office/drawing/2014/main" id="{DB7593AB-162F-4C6D-917C-8557C458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148138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6" name="Picture 4" descr="Fig"/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6992" y="723757"/>
            <a:ext cx="3522996" cy="5578872"/>
          </a:xfrm>
          <a:noFill/>
        </p:spPr>
      </p:pic>
      <p:sp>
        <p:nvSpPr>
          <p:cNvPr id="474117" name="Rectangle 5"/>
          <p:cNvSpPr>
            <a:spLocks noChangeArrowheads="1"/>
          </p:cNvSpPr>
          <p:nvPr/>
        </p:nvSpPr>
        <p:spPr bwMode="auto">
          <a:xfrm>
            <a:off x="4916" y="704092"/>
            <a:ext cx="5176684" cy="14316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Transversal vapor flow in the  Na-jet cell.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Reduces sodium vapor losses for 3-4 orders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of magnitude, which allow the cell aperture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increase up to 3.0 cm </a:t>
            </a:r>
            <a:r>
              <a:rPr kumimoji="0" lang="ru-R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.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Arial" pitchFamily="34" charset="0"/>
            </a:endParaRPr>
          </a:p>
        </p:txBody>
      </p:sp>
      <p:pic>
        <p:nvPicPr>
          <p:cNvPr id="474118" name="Picture 8" descr="IONIZER_JET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2573316"/>
            <a:ext cx="2964426" cy="3878744"/>
          </a:xfrm>
          <a:prstGeom prst="rect">
            <a:avLst/>
          </a:prstGeom>
          <a:solidFill>
            <a:srgbClr val="CC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4119" name="Text Box 9"/>
          <p:cNvSpPr txBox="1">
            <a:spLocks noChangeArrowheads="1"/>
          </p:cNvSpPr>
          <p:nvPr/>
        </p:nvSpPr>
        <p:spPr bwMode="auto">
          <a:xfrm>
            <a:off x="7696200" y="914400"/>
            <a:ext cx="123783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Nozzle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500deg.C</a:t>
            </a:r>
          </a:p>
        </p:txBody>
      </p:sp>
      <p:sp>
        <p:nvSpPr>
          <p:cNvPr id="474120" name="Text Box 10"/>
          <p:cNvSpPr txBox="1">
            <a:spLocks noChangeArrowheads="1"/>
          </p:cNvSpPr>
          <p:nvPr/>
        </p:nvSpPr>
        <p:spPr bwMode="auto">
          <a:xfrm>
            <a:off x="7455749" y="2438400"/>
            <a:ext cx="14782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Collector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~150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deg.C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4121" name="Text Box 11"/>
          <p:cNvSpPr txBox="1">
            <a:spLocks noChangeArrowheads="1"/>
          </p:cNvSpPr>
          <p:nvPr/>
        </p:nvSpPr>
        <p:spPr bwMode="auto">
          <a:xfrm>
            <a:off x="7239000" y="4512688"/>
            <a:ext cx="147829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Boiler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~500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deg.C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4122" name="Text Box 12"/>
          <p:cNvSpPr txBox="1">
            <a:spLocks noChangeArrowheads="1"/>
          </p:cNvSpPr>
          <p:nvPr/>
        </p:nvSpPr>
        <p:spPr bwMode="auto">
          <a:xfrm>
            <a:off x="3343941" y="2566527"/>
            <a:ext cx="234551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NL ~2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Tahoma" pitchFamily="34" charset="0"/>
              </a:rPr>
              <a:t>·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10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15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at/cm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L ~ 2-3 cm</a:t>
            </a:r>
          </a:p>
        </p:txBody>
      </p:sp>
      <p:sp>
        <p:nvSpPr>
          <p:cNvPr id="474123" name="Line 13"/>
          <p:cNvSpPr>
            <a:spLocks noChangeShapeType="1"/>
          </p:cNvSpPr>
          <p:nvPr/>
        </p:nvSpPr>
        <p:spPr bwMode="auto">
          <a:xfrm flipV="1">
            <a:off x="4568205" y="1981200"/>
            <a:ext cx="1752600" cy="6096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741" y="152400"/>
            <a:ext cx="417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Sodium-jet ionizer cell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81452" y="3116826"/>
            <a:ext cx="91563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Return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line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6629400" y="3084731"/>
            <a:ext cx="1052052" cy="12812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6934200" y="2286000"/>
            <a:ext cx="747252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552" y="5624513"/>
            <a:ext cx="7734300" cy="7620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dirty="0">
                <a:solidFill>
                  <a:srgbClr val="990000"/>
                </a:solidFill>
              </a:rPr>
              <a:t> </a:t>
            </a:r>
            <a:r>
              <a:rPr lang="en-US" altLang="en-US" sz="2000" dirty="0">
                <a:solidFill>
                  <a:srgbClr val="990000"/>
                </a:solidFill>
              </a:rPr>
              <a:t>Na-jet cell is isolated and biased to  – 32 </a:t>
            </a:r>
            <a:r>
              <a:rPr lang="en-US" altLang="en-US" sz="2000" dirty="0" err="1">
                <a:solidFill>
                  <a:srgbClr val="990000"/>
                </a:solidFill>
              </a:rPr>
              <a:t>keV</a:t>
            </a:r>
            <a:r>
              <a:rPr lang="en-US" altLang="en-US" sz="2000" dirty="0">
                <a:solidFill>
                  <a:srgbClr val="990000"/>
                </a:solidFill>
              </a:rPr>
              <a:t>. The H</a:t>
            </a:r>
            <a:r>
              <a:rPr lang="en-US" altLang="en-US" sz="2000" baseline="30000" dirty="0">
                <a:solidFill>
                  <a:srgbClr val="990000"/>
                </a:solidFill>
              </a:rPr>
              <a:t>-</a:t>
            </a:r>
            <a:r>
              <a:rPr lang="en-US" altLang="en-US" sz="2000" dirty="0">
                <a:solidFill>
                  <a:srgbClr val="990000"/>
                </a:solidFill>
              </a:rPr>
              <a:t> beam is  accelerated in a two-stage acceleration system</a:t>
            </a:r>
          </a:p>
        </p:txBody>
      </p:sp>
      <p:graphicFrame>
        <p:nvGraphicFramePr>
          <p:cNvPr id="475144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09700" y="1567656"/>
          <a:ext cx="6324600" cy="357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22104762" imgH="12476190" progId="PSP6.Image">
                  <p:embed/>
                </p:oleObj>
              </mc:Choice>
              <mc:Fallback>
                <p:oleObj name="Image" r:id="rId3" imgW="22104762" imgH="12476190" progId="PSP6.Image">
                  <p:embed/>
                  <p:pic>
                    <p:nvPicPr>
                      <p:cNvPr id="47514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1567656"/>
                        <a:ext cx="6324600" cy="357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5140" name="Text Box 4"/>
          <p:cNvSpPr txBox="1">
            <a:spLocks noChangeArrowheads="1"/>
          </p:cNvSpPr>
          <p:nvPr/>
        </p:nvSpPr>
        <p:spPr bwMode="auto">
          <a:xfrm>
            <a:off x="5029200" y="5257800"/>
            <a:ext cx="838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-32 kV</a:t>
            </a:r>
          </a:p>
        </p:txBody>
      </p:sp>
      <p:sp>
        <p:nvSpPr>
          <p:cNvPr id="475141" name="Rectangle 5"/>
          <p:cNvSpPr>
            <a:spLocks noChangeArrowheads="1"/>
          </p:cNvSpPr>
          <p:nvPr/>
        </p:nvSpPr>
        <p:spPr bwMode="auto">
          <a:xfrm>
            <a:off x="7772400" y="2362200"/>
            <a:ext cx="914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-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35 keV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39 keV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 pitchFamily="34" charset="0"/>
            </a:endParaRPr>
          </a:p>
        </p:txBody>
      </p:sp>
      <p:sp>
        <p:nvSpPr>
          <p:cNvPr id="475142" name="Line 6"/>
          <p:cNvSpPr>
            <a:spLocks noChangeShapeType="1"/>
          </p:cNvSpPr>
          <p:nvPr/>
        </p:nvSpPr>
        <p:spPr bwMode="auto">
          <a:xfrm>
            <a:off x="8077200" y="2362200"/>
            <a:ext cx="30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43" name="Line 7"/>
          <p:cNvSpPr>
            <a:spLocks noChangeShapeType="1"/>
          </p:cNvSpPr>
          <p:nvPr/>
        </p:nvSpPr>
        <p:spPr bwMode="auto">
          <a:xfrm>
            <a:off x="6172200" y="3276600"/>
            <a:ext cx="16764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45" name="Line 9"/>
          <p:cNvSpPr>
            <a:spLocks noChangeShapeType="1"/>
          </p:cNvSpPr>
          <p:nvPr/>
        </p:nvSpPr>
        <p:spPr bwMode="auto">
          <a:xfrm>
            <a:off x="5334000" y="4953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46" name="Line 10"/>
          <p:cNvSpPr>
            <a:spLocks noChangeShapeType="1"/>
          </p:cNvSpPr>
          <p:nvPr/>
        </p:nvSpPr>
        <p:spPr bwMode="auto">
          <a:xfrm>
            <a:off x="5257800" y="5029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47" name="Line 11"/>
          <p:cNvSpPr>
            <a:spLocks noChangeShapeType="1"/>
          </p:cNvSpPr>
          <p:nvPr/>
        </p:nvSpPr>
        <p:spPr bwMode="auto">
          <a:xfrm>
            <a:off x="2895600" y="2743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48" name="Line 12"/>
          <p:cNvSpPr>
            <a:spLocks noChangeShapeType="1"/>
          </p:cNvSpPr>
          <p:nvPr/>
        </p:nvSpPr>
        <p:spPr bwMode="auto">
          <a:xfrm>
            <a:off x="2895600" y="3429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49" name="Line 13"/>
          <p:cNvSpPr>
            <a:spLocks noChangeShapeType="1"/>
          </p:cNvSpPr>
          <p:nvPr/>
        </p:nvSpPr>
        <p:spPr bwMode="auto">
          <a:xfrm>
            <a:off x="5334000" y="50292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50" name="Line 14"/>
          <p:cNvSpPr>
            <a:spLocks noChangeShapeType="1"/>
          </p:cNvSpPr>
          <p:nvPr/>
        </p:nvSpPr>
        <p:spPr bwMode="auto">
          <a:xfrm flipH="1" flipV="1">
            <a:off x="4800600" y="4800600"/>
            <a:ext cx="457200" cy="53340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51" name="Text Box 15"/>
          <p:cNvSpPr txBox="1">
            <a:spLocks noChangeArrowheads="1"/>
          </p:cNvSpPr>
          <p:nvPr/>
        </p:nvSpPr>
        <p:spPr bwMode="auto">
          <a:xfrm>
            <a:off x="6019800" y="525780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-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28 keV</a:t>
            </a:r>
          </a:p>
        </p:txBody>
      </p:sp>
      <p:sp>
        <p:nvSpPr>
          <p:cNvPr id="475152" name="Rectangle 16"/>
          <p:cNvSpPr>
            <a:spLocks noChangeArrowheads="1"/>
          </p:cNvSpPr>
          <p:nvPr/>
        </p:nvSpPr>
        <p:spPr bwMode="auto">
          <a:xfrm>
            <a:off x="5257800" y="4953000"/>
            <a:ext cx="1752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75153" name="Line 17"/>
          <p:cNvSpPr>
            <a:spLocks noChangeShapeType="1"/>
          </p:cNvSpPr>
          <p:nvPr/>
        </p:nvSpPr>
        <p:spPr bwMode="auto">
          <a:xfrm flipH="1" flipV="1">
            <a:off x="5029200" y="3733800"/>
            <a:ext cx="1219200" cy="152400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54" name="Text Box 18"/>
          <p:cNvSpPr txBox="1">
            <a:spLocks noChangeArrowheads="1"/>
          </p:cNvSpPr>
          <p:nvPr/>
        </p:nvSpPr>
        <p:spPr bwMode="auto">
          <a:xfrm>
            <a:off x="7239000" y="5257800"/>
            <a:ext cx="990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Arial" pitchFamily="34" charset="0"/>
              </a:rPr>
              <a:t>-15 keV</a:t>
            </a:r>
          </a:p>
        </p:txBody>
      </p:sp>
      <p:sp>
        <p:nvSpPr>
          <p:cNvPr id="475155" name="Line 19"/>
          <p:cNvSpPr>
            <a:spLocks noChangeShapeType="1"/>
          </p:cNvSpPr>
          <p:nvPr/>
        </p:nvSpPr>
        <p:spPr bwMode="auto">
          <a:xfrm flipH="1" flipV="1">
            <a:off x="6019800" y="3962400"/>
            <a:ext cx="1447800" cy="121920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56" name="Text Box 20"/>
          <p:cNvSpPr txBox="1">
            <a:spLocks noChangeArrowheads="1"/>
          </p:cNvSpPr>
          <p:nvPr/>
        </p:nvSpPr>
        <p:spPr bwMode="auto">
          <a:xfrm>
            <a:off x="152400" y="3581400"/>
            <a:ext cx="906017" cy="707886"/>
          </a:xfrm>
          <a:prstGeom prst="rect">
            <a:avLst/>
          </a:prstGeom>
          <a:solidFill>
            <a:schemeClr val="bg1"/>
          </a:solidFill>
          <a:ln w="31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keV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7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kev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5157" name="Text Box 21"/>
          <p:cNvSpPr txBox="1">
            <a:spLocks noChangeArrowheads="1"/>
          </p:cNvSpPr>
          <p:nvPr/>
        </p:nvSpPr>
        <p:spPr bwMode="auto">
          <a:xfrm>
            <a:off x="304800" y="2819400"/>
            <a:ext cx="517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0</a:t>
            </a:r>
          </a:p>
        </p:txBody>
      </p:sp>
      <p:sp>
        <p:nvSpPr>
          <p:cNvPr id="475158" name="Line 22"/>
          <p:cNvSpPr>
            <a:spLocks noChangeShapeType="1"/>
          </p:cNvSpPr>
          <p:nvPr/>
        </p:nvSpPr>
        <p:spPr bwMode="auto">
          <a:xfrm>
            <a:off x="228600" y="3352800"/>
            <a:ext cx="1371600" cy="0"/>
          </a:xfrm>
          <a:prstGeom prst="line">
            <a:avLst/>
          </a:prstGeom>
          <a:noFill/>
          <a:ln w="57150">
            <a:solidFill>
              <a:srgbClr val="0000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763000" cy="9906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H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-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 beam acceleration to 35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keV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at the exit</a:t>
            </a:r>
            <a:b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</a:b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of Na-jet ionizer cell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1EF87DA5-8D46-4671-859F-00E61848E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990600"/>
          </a:xfrm>
          <a:solidFill>
            <a:schemeClr val="bg1"/>
          </a:solidFill>
          <a:ln>
            <a:solidFill>
              <a:srgbClr val="CC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r>
              <a:rPr lang="en-US" altLang="en-US" sz="2400">
                <a:solidFill>
                  <a:srgbClr val="99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en-US" sz="2400" baseline="30000">
                <a:solidFill>
                  <a:srgbClr val="990000"/>
                </a:solidFill>
                <a:latin typeface="Comic Sans MS" panose="030F0702030302020204" pitchFamily="66" charset="0"/>
              </a:rPr>
              <a:t>-</a:t>
            </a:r>
            <a:r>
              <a:rPr lang="en-US" altLang="en-US" sz="2400">
                <a:solidFill>
                  <a:srgbClr val="990000"/>
                </a:solidFill>
                <a:latin typeface="Comic Sans MS" panose="030F0702030302020204" pitchFamily="66" charset="0"/>
              </a:rPr>
              <a:t>  beam acceleration to 35 keV at the exit</a:t>
            </a:r>
            <a:br>
              <a:rPr lang="en-US" altLang="en-US" sz="2400">
                <a:solidFill>
                  <a:srgbClr val="990000"/>
                </a:solidFill>
                <a:latin typeface="Comic Sans MS" panose="030F0702030302020204" pitchFamily="66" charset="0"/>
              </a:rPr>
            </a:br>
            <a:r>
              <a:rPr lang="en-US" altLang="en-US" sz="2400">
                <a:solidFill>
                  <a:srgbClr val="990000"/>
                </a:solidFill>
                <a:latin typeface="Comic Sans MS" panose="030F0702030302020204" pitchFamily="66" charset="0"/>
              </a:rPr>
              <a:t> of Na-jet ionizer cell</a:t>
            </a:r>
            <a:r>
              <a:rPr lang="ru-RU" altLang="en-US" sz="2800">
                <a:solidFill>
                  <a:srgbClr val="990000"/>
                </a:solidFill>
                <a:latin typeface="Comic Sans MS" panose="030F0702030302020204" pitchFamily="66" charset="0"/>
              </a:rPr>
              <a:t>.</a:t>
            </a:r>
            <a:endParaRPr lang="en-US" altLang="en-US" sz="280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FCC4118-8142-43B8-9BBF-D57EF2D2E03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5867400"/>
            <a:ext cx="7620000" cy="762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</a:rPr>
              <a:t>    </a:t>
            </a:r>
            <a:r>
              <a:rPr lang="en-US" altLang="en-US" sz="2000">
                <a:solidFill>
                  <a:srgbClr val="990000"/>
                </a:solidFill>
              </a:rPr>
              <a:t>Na-jet cell is isolated and biased to  – 32 keV. The H</a:t>
            </a:r>
            <a:r>
              <a:rPr lang="en-US" altLang="en-US" sz="2000" baseline="30000">
                <a:solidFill>
                  <a:srgbClr val="990000"/>
                </a:solidFill>
              </a:rPr>
              <a:t>-</a:t>
            </a:r>
            <a:r>
              <a:rPr lang="en-US" altLang="en-US" sz="2000">
                <a:solidFill>
                  <a:srgbClr val="990000"/>
                </a:solidFill>
              </a:rPr>
              <a:t> beam is  accelerated in a two-stage acceleration system.</a:t>
            </a:r>
          </a:p>
        </p:txBody>
      </p:sp>
      <p:sp>
        <p:nvSpPr>
          <p:cNvPr id="63492" name="Text Box 4">
            <a:extLst>
              <a:ext uri="{FF2B5EF4-FFF2-40B4-BE49-F238E27FC236}">
                <a16:creationId xmlns:a16="http://schemas.microsoft.com/office/drawing/2014/main" id="{4F84F296-C853-4AFD-91F2-C0C8AE92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Times New Roman" panose="02020603050405020304" pitchFamily="18" charset="0"/>
              </a:rPr>
              <a:t>-32 kV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86FA9465-5EB4-43E1-8E34-1DAA8479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667000"/>
            <a:ext cx="9144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000" b="1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Times New Roman" panose="02020603050405020304" pitchFamily="18" charset="0"/>
              </a:rPr>
              <a:t>35 keV</a:t>
            </a:r>
          </a:p>
        </p:txBody>
      </p:sp>
      <p:sp>
        <p:nvSpPr>
          <p:cNvPr id="63494" name="Line 6">
            <a:extLst>
              <a:ext uri="{FF2B5EF4-FFF2-40B4-BE49-F238E27FC236}">
                <a16:creationId xmlns:a16="http://schemas.microsoft.com/office/drawing/2014/main" id="{390014C0-DBE1-4330-A881-D4964D5B6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743200"/>
            <a:ext cx="30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>
            <a:extLst>
              <a:ext uri="{FF2B5EF4-FFF2-40B4-BE49-F238E27FC236}">
                <a16:creationId xmlns:a16="http://schemas.microsoft.com/office/drawing/2014/main" id="{2A9B0C88-543B-4D10-80F7-21BD4BF64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276600"/>
            <a:ext cx="16764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3496" name="Object 0">
            <a:extLst>
              <a:ext uri="{FF2B5EF4-FFF2-40B4-BE49-F238E27FC236}">
                <a16:creationId xmlns:a16="http://schemas.microsoft.com/office/drawing/2014/main" id="{0F6EC8B7-38B5-4620-8227-222DE90D7021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990600" y="1524000"/>
          <a:ext cx="6324600" cy="357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4" imgW="22104762" imgH="12476190" progId="PSP6.Image">
                  <p:embed/>
                </p:oleObj>
              </mc:Choice>
              <mc:Fallback>
                <p:oleObj name="Image" r:id="rId4" imgW="22104762" imgH="12476190" progId="PSP6.Image">
                  <p:embed/>
                  <p:pic>
                    <p:nvPicPr>
                      <p:cNvPr id="63496" name="Object 0">
                        <a:extLst>
                          <a:ext uri="{FF2B5EF4-FFF2-40B4-BE49-F238E27FC236}">
                            <a16:creationId xmlns:a16="http://schemas.microsoft.com/office/drawing/2014/main" id="{0F6EC8B7-38B5-4620-8227-222DE90D70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524000"/>
                        <a:ext cx="6324600" cy="357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Line 9">
            <a:extLst>
              <a:ext uri="{FF2B5EF4-FFF2-40B4-BE49-F238E27FC236}">
                <a16:creationId xmlns:a16="http://schemas.microsoft.com/office/drawing/2014/main" id="{968FECAC-7AE6-456A-AB21-6399E22D5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953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Line 10">
            <a:extLst>
              <a:ext uri="{FF2B5EF4-FFF2-40B4-BE49-F238E27FC236}">
                <a16:creationId xmlns:a16="http://schemas.microsoft.com/office/drawing/2014/main" id="{7E378231-D00D-47FB-8FF1-3C8DF1173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029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1">
            <a:extLst>
              <a:ext uri="{FF2B5EF4-FFF2-40B4-BE49-F238E27FC236}">
                <a16:creationId xmlns:a16="http://schemas.microsoft.com/office/drawing/2014/main" id="{6A6B4576-ADBC-4922-AA8F-CC2B9E2F6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743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2">
            <a:extLst>
              <a:ext uri="{FF2B5EF4-FFF2-40B4-BE49-F238E27FC236}">
                <a16:creationId xmlns:a16="http://schemas.microsoft.com/office/drawing/2014/main" id="{B0A1A3F5-38C5-4BFE-983C-D7AAC8A27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429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Line 13">
            <a:extLst>
              <a:ext uri="{FF2B5EF4-FFF2-40B4-BE49-F238E27FC236}">
                <a16:creationId xmlns:a16="http://schemas.microsoft.com/office/drawing/2014/main" id="{5567FCFD-5FFC-4D98-82F3-BC9F52822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0292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4">
            <a:extLst>
              <a:ext uri="{FF2B5EF4-FFF2-40B4-BE49-F238E27FC236}">
                <a16:creationId xmlns:a16="http://schemas.microsoft.com/office/drawing/2014/main" id="{2C771AD5-05C8-481D-977C-E24EA75E31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4800600"/>
            <a:ext cx="457200" cy="53340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Text Box 15">
            <a:extLst>
              <a:ext uri="{FF2B5EF4-FFF2-40B4-BE49-F238E27FC236}">
                <a16:creationId xmlns:a16="http://schemas.microsoft.com/office/drawing/2014/main" id="{0ABB6F21-2B19-4E0A-AAE3-49F4BF7DD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2578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-</a:t>
            </a:r>
            <a:r>
              <a:rPr lang="en-US" altLang="en-US" sz="1800" b="1">
                <a:solidFill>
                  <a:srgbClr val="333399"/>
                </a:solidFill>
                <a:latin typeface="Times New Roman" panose="02020603050405020304" pitchFamily="18" charset="0"/>
              </a:rPr>
              <a:t>28 keV</a:t>
            </a:r>
          </a:p>
        </p:txBody>
      </p:sp>
      <p:sp>
        <p:nvSpPr>
          <p:cNvPr id="63504" name="Rectangle 16">
            <a:extLst>
              <a:ext uri="{FF2B5EF4-FFF2-40B4-BE49-F238E27FC236}">
                <a16:creationId xmlns:a16="http://schemas.microsoft.com/office/drawing/2014/main" id="{04FF345E-70F9-4FCB-854F-FCD10E82C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953000"/>
            <a:ext cx="1752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63505" name="Line 17">
            <a:extLst>
              <a:ext uri="{FF2B5EF4-FFF2-40B4-BE49-F238E27FC236}">
                <a16:creationId xmlns:a16="http://schemas.microsoft.com/office/drawing/2014/main" id="{4C533272-1DB6-4DC6-9E5F-19E5343670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29200" y="3733800"/>
            <a:ext cx="1219200" cy="152400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6" name="Text Box 18">
            <a:extLst>
              <a:ext uri="{FF2B5EF4-FFF2-40B4-BE49-F238E27FC236}">
                <a16:creationId xmlns:a16="http://schemas.microsoft.com/office/drawing/2014/main" id="{97658DB3-0221-4577-BE53-B313B3A7B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2578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333399"/>
                </a:solidFill>
                <a:latin typeface="Times New Roman" panose="02020603050405020304" pitchFamily="18" charset="0"/>
              </a:rPr>
              <a:t>-15 keV</a:t>
            </a:r>
          </a:p>
        </p:txBody>
      </p:sp>
      <p:sp>
        <p:nvSpPr>
          <p:cNvPr id="63507" name="Line 19">
            <a:extLst>
              <a:ext uri="{FF2B5EF4-FFF2-40B4-BE49-F238E27FC236}">
                <a16:creationId xmlns:a16="http://schemas.microsoft.com/office/drawing/2014/main" id="{DC0286C4-7A4B-441E-9291-A26EC9F65C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3962400"/>
            <a:ext cx="1143000" cy="121920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508" name="Picture 20" descr="Na-ioniz">
            <a:extLst>
              <a:ext uri="{FF2B5EF4-FFF2-40B4-BE49-F238E27FC236}">
                <a16:creationId xmlns:a16="http://schemas.microsoft.com/office/drawing/2014/main" id="{0437AC64-2C9D-4FFA-B3CE-D891247D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685800"/>
            <a:ext cx="46513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5" descr="2011-2012_Run_Layout-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Text Box 6"/>
          <p:cNvSpPr txBox="1">
            <a:spLocks noChangeArrowheads="1"/>
          </p:cNvSpPr>
          <p:nvPr/>
        </p:nvSpPr>
        <p:spPr bwMode="auto">
          <a:xfrm>
            <a:off x="5181600" y="1143000"/>
            <a:ext cx="2066925" cy="9191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Variable collimator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In DB2 to improve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Energy resolution.</a:t>
            </a:r>
          </a:p>
        </p:txBody>
      </p:sp>
      <p:sp>
        <p:nvSpPr>
          <p:cNvPr id="477189" name="Line 7"/>
          <p:cNvSpPr>
            <a:spLocks noChangeShapeType="1"/>
          </p:cNvSpPr>
          <p:nvPr/>
        </p:nvSpPr>
        <p:spPr bwMode="auto">
          <a:xfrm flipH="1">
            <a:off x="5486400" y="2133600"/>
            <a:ext cx="304800" cy="914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7190" name="Text Box 8"/>
          <p:cNvSpPr txBox="1">
            <a:spLocks noChangeArrowheads="1"/>
          </p:cNvSpPr>
          <p:nvPr/>
        </p:nvSpPr>
        <p:spPr bwMode="auto">
          <a:xfrm>
            <a:off x="3581400" y="5486400"/>
            <a:ext cx="1831975" cy="8255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Lamb Shift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Polarimeter</a:t>
            </a:r>
          </a:p>
        </p:txBody>
      </p:sp>
      <p:sp>
        <p:nvSpPr>
          <p:cNvPr id="477191" name="Line 9"/>
          <p:cNvSpPr>
            <a:spLocks noChangeShapeType="1"/>
          </p:cNvSpPr>
          <p:nvPr/>
        </p:nvSpPr>
        <p:spPr bwMode="auto">
          <a:xfrm flipH="1" flipV="1">
            <a:off x="4038600" y="4419600"/>
            <a:ext cx="228600" cy="990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7192" name="Text Box 10"/>
          <p:cNvSpPr txBox="1">
            <a:spLocks noChangeArrowheads="1"/>
          </p:cNvSpPr>
          <p:nvPr/>
        </p:nvSpPr>
        <p:spPr bwMode="auto">
          <a:xfrm>
            <a:off x="5791200" y="4495800"/>
            <a:ext cx="1390650" cy="8255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FC4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35.0 keV</a:t>
            </a:r>
          </a:p>
        </p:txBody>
      </p:sp>
      <p:sp>
        <p:nvSpPr>
          <p:cNvPr id="477193" name="Line 11"/>
          <p:cNvSpPr>
            <a:spLocks noChangeShapeType="1"/>
          </p:cNvSpPr>
          <p:nvPr/>
        </p:nvSpPr>
        <p:spPr bwMode="auto">
          <a:xfrm flipH="1" flipV="1">
            <a:off x="5638800" y="3352800"/>
            <a:ext cx="914400" cy="990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7194" name="Text Box 12"/>
          <p:cNvSpPr txBox="1">
            <a:spLocks noChangeArrowheads="1"/>
          </p:cNvSpPr>
          <p:nvPr/>
        </p:nvSpPr>
        <p:spPr bwMode="auto">
          <a:xfrm>
            <a:off x="7620000" y="4422775"/>
            <a:ext cx="1287463" cy="8255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FC-Tk1,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750keV</a:t>
            </a:r>
          </a:p>
        </p:txBody>
      </p:sp>
      <p:sp>
        <p:nvSpPr>
          <p:cNvPr id="477195" name="Line 13"/>
          <p:cNvSpPr>
            <a:spLocks noChangeShapeType="1"/>
          </p:cNvSpPr>
          <p:nvPr/>
        </p:nvSpPr>
        <p:spPr bwMode="auto">
          <a:xfrm flipV="1">
            <a:off x="8077200" y="3352800"/>
            <a:ext cx="609600" cy="1066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7196" name="Text Box 14"/>
          <p:cNvSpPr txBox="1">
            <a:spLocks noChangeArrowheads="1"/>
          </p:cNvSpPr>
          <p:nvPr/>
        </p:nvSpPr>
        <p:spPr bwMode="auto">
          <a:xfrm>
            <a:off x="533400" y="3276600"/>
            <a:ext cx="1023938" cy="460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OPPIS</a:t>
            </a:r>
          </a:p>
        </p:txBody>
      </p:sp>
      <p:sp>
        <p:nvSpPr>
          <p:cNvPr id="477197" name="Line 15"/>
          <p:cNvSpPr>
            <a:spLocks noChangeShapeType="1"/>
          </p:cNvSpPr>
          <p:nvPr/>
        </p:nvSpPr>
        <p:spPr bwMode="auto">
          <a:xfrm>
            <a:off x="914400" y="3886200"/>
            <a:ext cx="609600" cy="3810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7198" name="Text Box 16"/>
          <p:cNvSpPr txBox="1">
            <a:spLocks noChangeArrowheads="1"/>
          </p:cNvSpPr>
          <p:nvPr/>
        </p:nvSpPr>
        <p:spPr bwMode="auto">
          <a:xfrm>
            <a:off x="2803525" y="2090738"/>
            <a:ext cx="2403475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23.7 deg bender</a:t>
            </a:r>
          </a:p>
        </p:txBody>
      </p:sp>
      <p:sp>
        <p:nvSpPr>
          <p:cNvPr id="477199" name="Line 17"/>
          <p:cNvSpPr>
            <a:spLocks noChangeShapeType="1"/>
          </p:cNvSpPr>
          <p:nvPr/>
        </p:nvSpPr>
        <p:spPr bwMode="auto">
          <a:xfrm>
            <a:off x="3886200" y="2667000"/>
            <a:ext cx="762000" cy="533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477200" name="Text Box 16"/>
          <p:cNvSpPr txBox="1">
            <a:spLocks noChangeArrowheads="1"/>
          </p:cNvSpPr>
          <p:nvPr/>
        </p:nvSpPr>
        <p:spPr bwMode="auto">
          <a:xfrm>
            <a:off x="7086600" y="2971800"/>
            <a:ext cx="855663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RFQ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28600" y="228600"/>
            <a:ext cx="8153400" cy="68580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Low Energy Beam Transport line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83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48580"/>
            <a:ext cx="7543800" cy="4525963"/>
          </a:xfrm>
        </p:spPr>
      </p:pic>
      <p:sp>
        <p:nvSpPr>
          <p:cNvPr id="1016836" name="Text Box 4"/>
          <p:cNvSpPr txBox="1">
            <a:spLocks noChangeArrowheads="1"/>
          </p:cNvSpPr>
          <p:nvPr/>
        </p:nvSpPr>
        <p:spPr bwMode="auto">
          <a:xfrm>
            <a:off x="990600" y="2971800"/>
            <a:ext cx="2413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Rb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-cell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Temp.-105 deg.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90" y="220827"/>
            <a:ext cx="896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H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ion beam current accelerated to 200 MeV, June-2017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1752600"/>
            <a:ext cx="13292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1.05 mA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172200" y="2214265"/>
            <a:ext cx="457200" cy="1479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419600" y="4724400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300 us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81" name="Group 41"/>
          <p:cNvGraphicFramePr>
            <a:graphicFrameLocks noGrp="1"/>
          </p:cNvGraphicFramePr>
          <p:nvPr>
            <p:ph idx="4294967295"/>
          </p:nvPr>
        </p:nvGraphicFramePr>
        <p:xfrm>
          <a:off x="304800" y="3200400"/>
          <a:ext cx="8248650" cy="2965829"/>
        </p:xfrm>
        <a:graphic>
          <a:graphicData uri="http://schemas.openxmlformats.org/drawingml/2006/table">
            <a:tbl>
              <a:tblPr/>
              <a:tblGrid>
                <a:gridCol w="4052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78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Rb</a:t>
                      </a: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-cell thickness-NL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X 10</a:t>
                      </a:r>
                      <a:r>
                        <a:rPr kumimoji="0" lang="en-US" altLang="en-US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13</a:t>
                      </a: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atoms/cm</a:t>
                      </a:r>
                      <a:r>
                        <a:rPr kumimoji="0" lang="en-US" altLang="en-US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4.5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5.5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 7.5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10.4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4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Linac</a:t>
                      </a: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Current, </a:t>
                      </a:r>
                      <a:r>
                        <a:rPr kumimoji="0" lang="el-GR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μ</a:t>
                      </a: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440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520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740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1050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6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Booster Input ×10</a:t>
                      </a:r>
                      <a:r>
                        <a:rPr kumimoji="0" lang="en-US" altLang="en-US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H</a:t>
                      </a:r>
                      <a:r>
                        <a:rPr kumimoji="0" lang="en-US" altLang="en-US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/pulse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10.0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12.0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14.0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17.1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6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Pol. %, at 200 MeV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 86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86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84.5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 83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34275" name="Rectangle 35"/>
          <p:cNvSpPr>
            <a:spLocks noChangeArrowheads="1"/>
          </p:cNvSpPr>
          <p:nvPr/>
        </p:nvSpPr>
        <p:spPr bwMode="auto">
          <a:xfrm>
            <a:off x="228600" y="1066800"/>
            <a:ext cx="8763000" cy="2057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Reliable long-term ∙operation of the source  was demonstrated.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Very high suppression of un-polarized beam component was demonstrated.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Small beam emittance (after  collimation for energy separation) and high transmission to 200 MeV.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534400" cy="639762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Beam intensity and polarization at 200 MeV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B000123A-011D-4DF9-B1C1-5759E9ABA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7" name="Picture 3" descr="Thu_Mar_2_2006_122846_4335">
            <a:extLst>
              <a:ext uri="{FF2B5EF4-FFF2-40B4-BE49-F238E27FC236}">
                <a16:creationId xmlns:a16="http://schemas.microsoft.com/office/drawing/2014/main" id="{D035A099-6F76-4002-B93B-0ACA6C3D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D47BC867-CB6D-43B3-9437-2EA065A41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1611313"/>
            <a:ext cx="91281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0000"/>
                </a:solidFill>
              </a:rPr>
              <a:t>86.7%</a:t>
            </a:r>
          </a:p>
        </p:txBody>
      </p:sp>
      <p:sp>
        <p:nvSpPr>
          <p:cNvPr id="67589" name="Line 5">
            <a:extLst>
              <a:ext uri="{FF2B5EF4-FFF2-40B4-BE49-F238E27FC236}">
                <a16:creationId xmlns:a16="http://schemas.microsoft.com/office/drawing/2014/main" id="{39A52547-539F-4C28-AC5F-6BE356220A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95400" y="1295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5CF344D4-4C10-4F28-B058-F68CC5E25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65600"/>
            <a:ext cx="903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0000"/>
                </a:solidFill>
              </a:rPr>
              <a:t>86.4%</a:t>
            </a:r>
          </a:p>
        </p:txBody>
      </p:sp>
      <p:sp>
        <p:nvSpPr>
          <p:cNvPr id="67591" name="Line 7">
            <a:extLst>
              <a:ext uri="{FF2B5EF4-FFF2-40B4-BE49-F238E27FC236}">
                <a16:creationId xmlns:a16="http://schemas.microsoft.com/office/drawing/2014/main" id="{EFD89DE7-3273-4E69-94D4-94DA7C1CCC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4495800"/>
            <a:ext cx="1371600" cy="533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Text Box 8">
            <a:extLst>
              <a:ext uri="{FF2B5EF4-FFF2-40B4-BE49-F238E27FC236}">
                <a16:creationId xmlns:a16="http://schemas.microsoft.com/office/drawing/2014/main" id="{F9DBF3F7-B85D-413A-9141-F51A137AF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743200"/>
            <a:ext cx="3976688" cy="1019175"/>
          </a:xfrm>
          <a:prstGeom prst="rect">
            <a:avLst/>
          </a:prstGeom>
          <a:solidFill>
            <a:schemeClr val="bg1"/>
          </a:solidFill>
          <a:ln w="12700">
            <a:solidFill>
              <a:srgbClr val="99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200 </a:t>
            </a:r>
            <a:r>
              <a:rPr lang="el-GR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μ</a:t>
            </a: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A</a:t>
            </a: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 400 </a:t>
            </a:r>
            <a:r>
              <a:rPr lang="el-GR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μ</a:t>
            </a: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s pulse at 200 MeV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99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~ 4.8∙10</a:t>
            </a:r>
            <a:r>
              <a:rPr lang="en-US" altLang="en-US" sz="2000" baseline="30000">
                <a:solidFill>
                  <a:srgbClr val="990000"/>
                </a:solidFill>
                <a:latin typeface="Tahoma" panose="020B0604030504040204" pitchFamily="34" charset="0"/>
              </a:rPr>
              <a:t>11</a:t>
            </a: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 H</a:t>
            </a:r>
            <a:r>
              <a:rPr lang="en-US" altLang="en-US" sz="2000" baseline="30000">
                <a:solidFill>
                  <a:srgbClr val="990000"/>
                </a:solidFill>
                <a:latin typeface="Tahoma" panose="020B0604030504040204" pitchFamily="34" charset="0"/>
              </a:rPr>
              <a:t>-</a:t>
            </a:r>
            <a:r>
              <a:rPr lang="en-US" altLang="en-US" sz="2000">
                <a:solidFill>
                  <a:srgbClr val="990000"/>
                </a:solidFill>
                <a:latin typeface="Tahoma" panose="020B0604030504040204" pitchFamily="34" charset="0"/>
              </a:rPr>
              <a:t>/pulse</a:t>
            </a:r>
          </a:p>
        </p:txBody>
      </p:sp>
      <p:sp>
        <p:nvSpPr>
          <p:cNvPr id="67593" name="Text Box 9">
            <a:extLst>
              <a:ext uri="{FF2B5EF4-FFF2-40B4-BE49-F238E27FC236}">
                <a16:creationId xmlns:a16="http://schemas.microsoft.com/office/drawing/2014/main" id="{F84F15F1-87A8-4CB3-AC1D-642706BF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00"/>
                </a:solidFill>
                <a:latin typeface="Comic Sans MS" panose="030F0702030302020204" pitchFamily="66" charset="0"/>
              </a:rPr>
              <a:t>Polarization measurement in 200 MeV polarimeter.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Text Box 1032"/>
          <p:cNvSpPr txBox="1">
            <a:spLocks noChangeArrowheads="1"/>
          </p:cNvSpPr>
          <p:nvPr/>
        </p:nvSpPr>
        <p:spPr bwMode="auto">
          <a:xfrm>
            <a:off x="228600" y="1219200"/>
            <a:ext cx="1160463" cy="5222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OPPIS</a:t>
            </a:r>
          </a:p>
        </p:txBody>
      </p:sp>
      <p:sp>
        <p:nvSpPr>
          <p:cNvPr id="1035267" name="Text Box 1033"/>
          <p:cNvSpPr txBox="1">
            <a:spLocks noChangeArrowheads="1"/>
          </p:cNvSpPr>
          <p:nvPr/>
        </p:nvSpPr>
        <p:spPr bwMode="auto">
          <a:xfrm>
            <a:off x="381000" y="2286000"/>
            <a:ext cx="11684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LINAC</a:t>
            </a:r>
          </a:p>
        </p:txBody>
      </p:sp>
      <p:sp>
        <p:nvSpPr>
          <p:cNvPr id="1035268" name="Text Box 1034"/>
          <p:cNvSpPr txBox="1">
            <a:spLocks noChangeArrowheads="1"/>
          </p:cNvSpPr>
          <p:nvPr/>
        </p:nvSpPr>
        <p:spPr bwMode="auto">
          <a:xfrm>
            <a:off x="2057400" y="3124200"/>
            <a:ext cx="13843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Booster</a:t>
            </a:r>
          </a:p>
        </p:txBody>
      </p:sp>
      <p:sp>
        <p:nvSpPr>
          <p:cNvPr id="1035269" name="Text Box 1035"/>
          <p:cNvSpPr txBox="1">
            <a:spLocks noChangeArrowheads="1"/>
          </p:cNvSpPr>
          <p:nvPr/>
        </p:nvSpPr>
        <p:spPr bwMode="auto">
          <a:xfrm>
            <a:off x="4343400" y="3962400"/>
            <a:ext cx="842963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AGS</a:t>
            </a:r>
          </a:p>
        </p:txBody>
      </p:sp>
      <p:pic>
        <p:nvPicPr>
          <p:cNvPr id="1035270" name="Picture 1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25950"/>
            <a:ext cx="3276600" cy="2432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271" name="Text Box 1038"/>
          <p:cNvSpPr txBox="1">
            <a:spLocks noChangeArrowheads="1"/>
          </p:cNvSpPr>
          <p:nvPr/>
        </p:nvSpPr>
        <p:spPr bwMode="auto">
          <a:xfrm>
            <a:off x="7010400" y="5029200"/>
            <a:ext cx="87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RHIC</a:t>
            </a:r>
          </a:p>
        </p:txBody>
      </p:sp>
      <p:sp>
        <p:nvSpPr>
          <p:cNvPr id="1035272" name="Text Box 1039"/>
          <p:cNvSpPr txBox="1">
            <a:spLocks noChangeArrowheads="1"/>
          </p:cNvSpPr>
          <p:nvPr/>
        </p:nvSpPr>
        <p:spPr bwMode="auto">
          <a:xfrm>
            <a:off x="5638800" y="3962400"/>
            <a:ext cx="3505200" cy="4000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2.0-2.5) ∙10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11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p/bunch, P-70%</a:t>
            </a:r>
          </a:p>
        </p:txBody>
      </p:sp>
      <p:sp>
        <p:nvSpPr>
          <p:cNvPr id="1035273" name="Text Box 1040"/>
          <p:cNvSpPr txBox="1">
            <a:spLocks noChangeArrowheads="1"/>
          </p:cNvSpPr>
          <p:nvPr/>
        </p:nvSpPr>
        <p:spPr bwMode="auto">
          <a:xfrm>
            <a:off x="2667000" y="1219200"/>
            <a:ext cx="4918075" cy="4000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1.0 mA x 300us→18∙10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11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 polarized H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-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/pulse</a:t>
            </a:r>
          </a:p>
        </p:txBody>
      </p:sp>
      <p:sp>
        <p:nvSpPr>
          <p:cNvPr id="1035274" name="Text Box 1043"/>
          <p:cNvSpPr txBox="1">
            <a:spLocks noChangeArrowheads="1"/>
          </p:cNvSpPr>
          <p:nvPr/>
        </p:nvSpPr>
        <p:spPr bwMode="auto">
          <a:xfrm>
            <a:off x="3441700" y="2036456"/>
            <a:ext cx="4446345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9.0 ∙10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11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polarized H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-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/pulse at 200 MeV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routinely in Run-17, Polarization-85%</a:t>
            </a:r>
          </a:p>
        </p:txBody>
      </p:sp>
      <p:sp>
        <p:nvSpPr>
          <p:cNvPr id="1035275" name="Text Box 1044"/>
          <p:cNvSpPr txBox="1">
            <a:spLocks noChangeArrowheads="1"/>
          </p:cNvSpPr>
          <p:nvPr/>
        </p:nvSpPr>
        <p:spPr bwMode="auto">
          <a:xfrm>
            <a:off x="4860925" y="3465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35276" name="Text Box 1045"/>
          <p:cNvSpPr txBox="1">
            <a:spLocks noChangeArrowheads="1"/>
          </p:cNvSpPr>
          <p:nvPr/>
        </p:nvSpPr>
        <p:spPr bwMode="auto">
          <a:xfrm>
            <a:off x="4419600" y="3200400"/>
            <a:ext cx="4495800" cy="4000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(2.5-3.0) ∙10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11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 protons /pulse at 2.3 GeV</a:t>
            </a:r>
          </a:p>
        </p:txBody>
      </p:sp>
      <p:cxnSp>
        <p:nvCxnSpPr>
          <p:cNvPr id="1035277" name="AutoShape 1047"/>
          <p:cNvCxnSpPr>
            <a:cxnSpLocks noChangeShapeType="1"/>
          </p:cNvCxnSpPr>
          <p:nvPr/>
        </p:nvCxnSpPr>
        <p:spPr bwMode="auto">
          <a:xfrm>
            <a:off x="1676400" y="2819400"/>
            <a:ext cx="993775" cy="331788"/>
          </a:xfrm>
          <a:prstGeom prst="straightConnector1">
            <a:avLst/>
          </a:prstGeom>
          <a:noFill/>
          <a:ln w="5715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5278" name="AutoShape 1051"/>
          <p:cNvCxnSpPr>
            <a:cxnSpLocks noChangeShapeType="1"/>
            <a:stCxn id="1035266" idx="2"/>
            <a:endCxn id="1035267" idx="0"/>
          </p:cNvCxnSpPr>
          <p:nvPr/>
        </p:nvCxnSpPr>
        <p:spPr bwMode="auto">
          <a:xfrm>
            <a:off x="809625" y="1741488"/>
            <a:ext cx="155575" cy="544512"/>
          </a:xfrm>
          <a:prstGeom prst="straightConnector1">
            <a:avLst/>
          </a:prstGeom>
          <a:noFill/>
          <a:ln w="5715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5279" name="AutoShape 1052"/>
          <p:cNvCxnSpPr>
            <a:cxnSpLocks noChangeShapeType="1"/>
          </p:cNvCxnSpPr>
          <p:nvPr/>
        </p:nvCxnSpPr>
        <p:spPr bwMode="auto">
          <a:xfrm>
            <a:off x="3276600" y="3657600"/>
            <a:ext cx="993775" cy="331788"/>
          </a:xfrm>
          <a:prstGeom prst="straightConnector1">
            <a:avLst/>
          </a:prstGeom>
          <a:noFill/>
          <a:ln w="5715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5280" name="AutoShape 1053"/>
          <p:cNvCxnSpPr>
            <a:cxnSpLocks noChangeShapeType="1"/>
          </p:cNvCxnSpPr>
          <p:nvPr/>
        </p:nvCxnSpPr>
        <p:spPr bwMode="auto">
          <a:xfrm>
            <a:off x="5257800" y="4495800"/>
            <a:ext cx="990600" cy="381000"/>
          </a:xfrm>
          <a:prstGeom prst="straightConnector1">
            <a:avLst/>
          </a:prstGeom>
          <a:noFill/>
          <a:ln w="5715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5281" name="Text Box 1054"/>
          <p:cNvSpPr txBox="1">
            <a:spLocks noChangeArrowheads="1"/>
          </p:cNvSpPr>
          <p:nvPr/>
        </p:nvSpPr>
        <p:spPr bwMode="auto">
          <a:xfrm>
            <a:off x="533400" y="5791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35282" name="Text Box 18"/>
          <p:cNvSpPr txBox="1">
            <a:spLocks noChangeArrowheads="1"/>
          </p:cNvSpPr>
          <p:nvPr/>
        </p:nvSpPr>
        <p:spPr bwMode="auto">
          <a:xfrm>
            <a:off x="154858" y="4837471"/>
            <a:ext cx="5795176" cy="70788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~1.8∙10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11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p/bunch, P~65-75% at 100 GeV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                      P ~ 60-65% at 255 GeV</a:t>
            </a:r>
          </a:p>
        </p:txBody>
      </p:sp>
      <p:sp>
        <p:nvSpPr>
          <p:cNvPr id="1035284" name="Line 22"/>
          <p:cNvSpPr>
            <a:spLocks noChangeShapeType="1"/>
          </p:cNvSpPr>
          <p:nvPr/>
        </p:nvSpPr>
        <p:spPr bwMode="auto">
          <a:xfrm flipV="1">
            <a:off x="1524000" y="1447800"/>
            <a:ext cx="10668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35285" name="Text Box 23"/>
          <p:cNvSpPr txBox="1">
            <a:spLocks noChangeArrowheads="1"/>
          </p:cNvSpPr>
          <p:nvPr/>
        </p:nvSpPr>
        <p:spPr bwMode="auto">
          <a:xfrm>
            <a:off x="5334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035287" name="Line 25"/>
          <p:cNvSpPr>
            <a:spLocks noChangeShapeType="1"/>
          </p:cNvSpPr>
          <p:nvPr/>
        </p:nvSpPr>
        <p:spPr bwMode="auto">
          <a:xfrm>
            <a:off x="2216150" y="2507226"/>
            <a:ext cx="10668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93725" y="265113"/>
            <a:ext cx="8245475" cy="522287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       RHIC Polarized beam in Run 2013-17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074">
            <a:extLst>
              <a:ext uri="{FF2B5EF4-FFF2-40B4-BE49-F238E27FC236}">
                <a16:creationId xmlns:a16="http://schemas.microsoft.com/office/drawing/2014/main" id="{4882B19A-9775-4912-BC38-E47A1C510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00175"/>
            <a:ext cx="8686800" cy="4695825"/>
          </a:xfrm>
        </p:spPr>
        <p:txBody>
          <a:bodyPr/>
          <a:lstStyle/>
          <a:p>
            <a:r>
              <a:rPr lang="en-US" altLang="en-US"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66"/>
                </a:solidFill>
                <a:sym typeface="Wingdings" panose="05000000000000000000" pitchFamily="2" charset="2"/>
              </a:rPr>
              <a:t>The n+</a:t>
            </a:r>
            <a:r>
              <a:rPr lang="en-US" altLang="en-US" sz="2400" baseline="30000">
                <a:solidFill>
                  <a:srgbClr val="000066"/>
                </a:solidFill>
                <a:sym typeface="Wingdings" panose="05000000000000000000" pitchFamily="2" charset="2"/>
              </a:rPr>
              <a:t>3</a:t>
            </a:r>
            <a:r>
              <a:rPr lang="en-US" altLang="en-US" sz="2400">
                <a:solidFill>
                  <a:srgbClr val="000066"/>
                </a:solidFill>
                <a:sym typeface="Wingdings" panose="05000000000000000000" pitchFamily="2" charset="2"/>
              </a:rPr>
              <a:t>He  </a:t>
            </a:r>
            <a:r>
              <a:rPr lang="el-GR" altLang="en-US" sz="2400">
                <a:solidFill>
                  <a:srgbClr val="000066"/>
                </a:solidFill>
                <a:sym typeface="Wingdings" panose="05000000000000000000" pitchFamily="2" charset="2"/>
              </a:rPr>
              <a:t>γ</a:t>
            </a:r>
            <a:r>
              <a:rPr lang="en-US" altLang="en-US" sz="2400">
                <a:solidFill>
                  <a:srgbClr val="000066"/>
                </a:solidFill>
                <a:sym typeface="Wingdings" panose="05000000000000000000" pitchFamily="2" charset="2"/>
              </a:rPr>
              <a:t> + </a:t>
            </a:r>
            <a:r>
              <a:rPr lang="en-US" altLang="en-US" sz="2400" baseline="30000">
                <a:solidFill>
                  <a:srgbClr val="000066"/>
                </a:solidFill>
                <a:sym typeface="Wingdings" panose="05000000000000000000" pitchFamily="2" charset="2"/>
              </a:rPr>
              <a:t>4</a:t>
            </a:r>
            <a:r>
              <a:rPr lang="en-US" altLang="en-US" sz="2400">
                <a:solidFill>
                  <a:srgbClr val="000066"/>
                </a:solidFill>
                <a:sym typeface="Wingdings" panose="05000000000000000000" pitchFamily="2" charset="2"/>
              </a:rPr>
              <a:t>He absorption cross section is strongly spin-dependent:</a:t>
            </a:r>
          </a:p>
          <a:p>
            <a:endParaRPr lang="en-US" altLang="en-US" sz="2800">
              <a:solidFill>
                <a:srgbClr val="000066"/>
              </a:solidFill>
              <a:sym typeface="Wingdings" panose="05000000000000000000" pitchFamily="2" charset="2"/>
            </a:endParaRPr>
          </a:p>
          <a:p>
            <a:endParaRPr lang="en-US" altLang="en-US" sz="4000">
              <a:solidFill>
                <a:srgbClr val="000066"/>
              </a:solidFill>
              <a:sym typeface="Wingdings" panose="05000000000000000000" pitchFamily="2" charset="2"/>
            </a:endParaRPr>
          </a:p>
          <a:p>
            <a:endParaRPr lang="en-US" altLang="en-US" sz="3600">
              <a:sym typeface="Wingdings" panose="05000000000000000000" pitchFamily="2" charset="2"/>
            </a:endParaRPr>
          </a:p>
          <a:p>
            <a:endParaRPr lang="en-US" altLang="en-US" sz="2800">
              <a:sym typeface="Wingdings" panose="05000000000000000000" pitchFamily="2" charset="2"/>
            </a:endParaRPr>
          </a:p>
          <a:p>
            <a:endParaRPr lang="en-US" altLang="en-US" sz="2400">
              <a:solidFill>
                <a:srgbClr val="000066"/>
              </a:solidFill>
              <a:sym typeface="Wingdings" panose="05000000000000000000" pitchFamily="2" charset="2"/>
            </a:endParaRPr>
          </a:p>
          <a:p>
            <a:r>
              <a:rPr lang="en-US" altLang="en-US" sz="2400">
                <a:solidFill>
                  <a:srgbClr val="000066"/>
                </a:solidFill>
                <a:sym typeface="Wingdings" panose="05000000000000000000" pitchFamily="2" charset="2"/>
              </a:rPr>
              <a:t>This provides an effective process both for polarizing, and for analyzing the degree of polarization of neutron beams.</a:t>
            </a:r>
            <a:endParaRPr lang="en-US" altLang="en-US" sz="2400">
              <a:solidFill>
                <a:srgbClr val="000066"/>
              </a:solidFill>
            </a:endParaRPr>
          </a:p>
        </p:txBody>
      </p:sp>
      <p:sp>
        <p:nvSpPr>
          <p:cNvPr id="23555" name="Rectangle 3075">
            <a:extLst>
              <a:ext uri="{FF2B5EF4-FFF2-40B4-BE49-F238E27FC236}">
                <a16:creationId xmlns:a16="http://schemas.microsoft.com/office/drawing/2014/main" id="{CD92FEC6-0872-4A67-BC71-91A5227E7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2590800" cy="609600"/>
          </a:xfrm>
          <a:solidFill>
            <a:schemeClr val="bg1"/>
          </a:solidFill>
          <a:ln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solidFill>
                  <a:srgbClr val="990000"/>
                </a:solidFill>
                <a:latin typeface="Tahoma" panose="020B0604030504040204" pitchFamily="34" charset="0"/>
              </a:rPr>
              <a:t>Filtering </a:t>
            </a:r>
          </a:p>
        </p:txBody>
      </p:sp>
      <p:grpSp>
        <p:nvGrpSpPr>
          <p:cNvPr id="23556" name="Group 3076">
            <a:extLst>
              <a:ext uri="{FF2B5EF4-FFF2-40B4-BE49-F238E27FC236}">
                <a16:creationId xmlns:a16="http://schemas.microsoft.com/office/drawing/2014/main" id="{25595B0C-27FC-4126-A70C-F1DFB50A58D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667000"/>
            <a:ext cx="5334000" cy="2373313"/>
            <a:chOff x="2389" y="1680"/>
            <a:chExt cx="3286" cy="1804"/>
          </a:xfrm>
        </p:grpSpPr>
        <p:sp>
          <p:nvSpPr>
            <p:cNvPr id="23558" name="Text Box 3077">
              <a:extLst>
                <a:ext uri="{FF2B5EF4-FFF2-40B4-BE49-F238E27FC236}">
                  <a16:creationId xmlns:a16="http://schemas.microsoft.com/office/drawing/2014/main" id="{21F93A23-8DEB-4CD9-8628-A5568F1CC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2719"/>
              <a:ext cx="1211" cy="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66"/>
                  </a:solidFill>
                  <a:latin typeface="Arial Unicode MS" pitchFamily="34" charset="-128"/>
                </a:rPr>
                <a:t>polarized outgoing neutrons</a:t>
              </a:r>
            </a:p>
          </p:txBody>
        </p:sp>
        <p:grpSp>
          <p:nvGrpSpPr>
            <p:cNvPr id="23559" name="Group 3078">
              <a:extLst>
                <a:ext uri="{FF2B5EF4-FFF2-40B4-BE49-F238E27FC236}">
                  <a16:creationId xmlns:a16="http://schemas.microsoft.com/office/drawing/2014/main" id="{EB85DC83-FCEE-49BE-8099-FDBC46F40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9" y="1680"/>
              <a:ext cx="3064" cy="1756"/>
              <a:chOff x="2389" y="1680"/>
              <a:chExt cx="3064" cy="1756"/>
            </a:xfrm>
          </p:grpSpPr>
          <p:sp>
            <p:nvSpPr>
              <p:cNvPr id="23560" name="Text Box 3079">
                <a:extLst>
                  <a:ext uri="{FF2B5EF4-FFF2-40B4-BE49-F238E27FC236}">
                    <a16:creationId xmlns:a16="http://schemas.microsoft.com/office/drawing/2014/main" id="{05F48068-D83C-4F6A-9CA6-F53159CCB9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9" y="2671"/>
                <a:ext cx="1296" cy="7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66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2000">
                    <a:solidFill>
                      <a:srgbClr val="000066"/>
                    </a:solidFill>
                    <a:latin typeface="Arial Unicode MS" pitchFamily="34" charset="-128"/>
                  </a:rPr>
                  <a:t>unpolarized incoming neutrons</a:t>
                </a:r>
                <a:endParaRPr lang="en-US" altLang="en-US" sz="2400">
                  <a:solidFill>
                    <a:srgbClr val="00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23561" name="AutoShape 3080">
                <a:extLst>
                  <a:ext uri="{FF2B5EF4-FFF2-40B4-BE49-F238E27FC236}">
                    <a16:creationId xmlns:a16="http://schemas.microsoft.com/office/drawing/2014/main" id="{4D82873E-55D5-47B9-AD40-B4030CDBB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383318">
                <a:off x="3530" y="1678"/>
                <a:ext cx="995" cy="999"/>
              </a:xfrm>
              <a:prstGeom prst="can">
                <a:avLst>
                  <a:gd name="adj" fmla="val 24915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>
                  <a:latin typeface="Times" panose="02020603050405020304" pitchFamily="18" charset="0"/>
                </a:endParaRPr>
              </a:p>
            </p:txBody>
          </p:sp>
          <p:grpSp>
            <p:nvGrpSpPr>
              <p:cNvPr id="23562" name="Group 3081">
                <a:extLst>
                  <a:ext uri="{FF2B5EF4-FFF2-40B4-BE49-F238E27FC236}">
                    <a16:creationId xmlns:a16="http://schemas.microsoft.com/office/drawing/2014/main" id="{8137204A-F3B9-4094-82E5-8603DFACF8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61" y="1720"/>
                <a:ext cx="213" cy="79"/>
                <a:chOff x="1296" y="2544"/>
                <a:chExt cx="288" cy="96"/>
              </a:xfrm>
            </p:grpSpPr>
            <p:sp>
              <p:nvSpPr>
                <p:cNvPr id="23674" name="Line 3082">
                  <a:extLst>
                    <a:ext uri="{FF2B5EF4-FFF2-40B4-BE49-F238E27FC236}">
                      <a16:creationId xmlns:a16="http://schemas.microsoft.com/office/drawing/2014/main" id="{0EA44DAB-09E5-4C9E-951F-CA818BB960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5" name="Oval 3083">
                  <a:extLst>
                    <a:ext uri="{FF2B5EF4-FFF2-40B4-BE49-F238E27FC236}">
                      <a16:creationId xmlns:a16="http://schemas.microsoft.com/office/drawing/2014/main" id="{2C5C68B2-1B73-4632-AD56-5781D2C8F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3" name="Group 3084">
                <a:extLst>
                  <a:ext uri="{FF2B5EF4-FFF2-40B4-BE49-F238E27FC236}">
                    <a16:creationId xmlns:a16="http://schemas.microsoft.com/office/drawing/2014/main" id="{1E0D34B1-1EA2-4F25-8ED1-6593B2E057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53" y="1879"/>
                <a:ext cx="214" cy="80"/>
                <a:chOff x="1296" y="2544"/>
                <a:chExt cx="288" cy="96"/>
              </a:xfrm>
            </p:grpSpPr>
            <p:sp>
              <p:nvSpPr>
                <p:cNvPr id="23672" name="Line 3085">
                  <a:extLst>
                    <a:ext uri="{FF2B5EF4-FFF2-40B4-BE49-F238E27FC236}">
                      <a16:creationId xmlns:a16="http://schemas.microsoft.com/office/drawing/2014/main" id="{73C90284-7104-486E-85D5-4E76952167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Oval 3086">
                  <a:extLst>
                    <a:ext uri="{FF2B5EF4-FFF2-40B4-BE49-F238E27FC236}">
                      <a16:creationId xmlns:a16="http://schemas.microsoft.com/office/drawing/2014/main" id="{01EDC2BB-E7C0-462A-92A5-443C54C83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4" name="Group 3087">
                <a:extLst>
                  <a:ext uri="{FF2B5EF4-FFF2-40B4-BE49-F238E27FC236}">
                    <a16:creationId xmlns:a16="http://schemas.microsoft.com/office/drawing/2014/main" id="{1595E7B5-EE8F-4DBF-AE43-E19881EC69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3" y="1799"/>
                <a:ext cx="214" cy="80"/>
                <a:chOff x="1296" y="2544"/>
                <a:chExt cx="288" cy="96"/>
              </a:xfrm>
            </p:grpSpPr>
            <p:sp>
              <p:nvSpPr>
                <p:cNvPr id="23670" name="Line 3088">
                  <a:extLst>
                    <a:ext uri="{FF2B5EF4-FFF2-40B4-BE49-F238E27FC236}">
                      <a16:creationId xmlns:a16="http://schemas.microsoft.com/office/drawing/2014/main" id="{1A3E20F9-C115-463E-A41B-5D08B02B3A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Oval 3089">
                  <a:extLst>
                    <a:ext uri="{FF2B5EF4-FFF2-40B4-BE49-F238E27FC236}">
                      <a16:creationId xmlns:a16="http://schemas.microsoft.com/office/drawing/2014/main" id="{FFAB2A4A-0DA4-46CD-ABBF-EBFFB2B37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5" name="Group 3090">
                <a:extLst>
                  <a:ext uri="{FF2B5EF4-FFF2-40B4-BE49-F238E27FC236}">
                    <a16:creationId xmlns:a16="http://schemas.microsoft.com/office/drawing/2014/main" id="{EBD2980D-5A12-414D-A58C-2AFD107A08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67" y="1998"/>
                <a:ext cx="214" cy="80"/>
                <a:chOff x="1296" y="2544"/>
                <a:chExt cx="288" cy="96"/>
              </a:xfrm>
            </p:grpSpPr>
            <p:sp>
              <p:nvSpPr>
                <p:cNvPr id="23668" name="Line 3091">
                  <a:extLst>
                    <a:ext uri="{FF2B5EF4-FFF2-40B4-BE49-F238E27FC236}">
                      <a16:creationId xmlns:a16="http://schemas.microsoft.com/office/drawing/2014/main" id="{DC593759-5DBA-4725-B202-1994494547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Oval 3092">
                  <a:extLst>
                    <a:ext uri="{FF2B5EF4-FFF2-40B4-BE49-F238E27FC236}">
                      <a16:creationId xmlns:a16="http://schemas.microsoft.com/office/drawing/2014/main" id="{0AE99B16-556C-4426-91A2-5C0ED3D1E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6" name="Group 3093">
                <a:extLst>
                  <a:ext uri="{FF2B5EF4-FFF2-40B4-BE49-F238E27FC236}">
                    <a16:creationId xmlns:a16="http://schemas.microsoft.com/office/drawing/2014/main" id="{DAAB58B1-5655-4F9E-B3C2-D79137B274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9" y="2037"/>
                <a:ext cx="213" cy="80"/>
                <a:chOff x="1296" y="2544"/>
                <a:chExt cx="288" cy="96"/>
              </a:xfrm>
            </p:grpSpPr>
            <p:sp>
              <p:nvSpPr>
                <p:cNvPr id="23666" name="Line 3094">
                  <a:extLst>
                    <a:ext uri="{FF2B5EF4-FFF2-40B4-BE49-F238E27FC236}">
                      <a16:creationId xmlns:a16="http://schemas.microsoft.com/office/drawing/2014/main" id="{20794394-C153-42F3-A4E5-678011ACA0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Oval 3095">
                  <a:extLst>
                    <a:ext uri="{FF2B5EF4-FFF2-40B4-BE49-F238E27FC236}">
                      <a16:creationId xmlns:a16="http://schemas.microsoft.com/office/drawing/2014/main" id="{B25E1DBA-4A9B-4B4B-9C9F-46156484D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7" name="Group 3096">
                <a:extLst>
                  <a:ext uri="{FF2B5EF4-FFF2-40B4-BE49-F238E27FC236}">
                    <a16:creationId xmlns:a16="http://schemas.microsoft.com/office/drawing/2014/main" id="{1ABD5DB3-6B21-4CDE-9FF9-3CA74FDE4B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67" y="2276"/>
                <a:ext cx="214" cy="79"/>
                <a:chOff x="1296" y="2544"/>
                <a:chExt cx="288" cy="96"/>
              </a:xfrm>
            </p:grpSpPr>
            <p:sp>
              <p:nvSpPr>
                <p:cNvPr id="23664" name="Line 3097">
                  <a:extLst>
                    <a:ext uri="{FF2B5EF4-FFF2-40B4-BE49-F238E27FC236}">
                      <a16:creationId xmlns:a16="http://schemas.microsoft.com/office/drawing/2014/main" id="{31ACFE2F-3211-4DA6-8025-FBB2441FDC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Oval 3098">
                  <a:extLst>
                    <a:ext uri="{FF2B5EF4-FFF2-40B4-BE49-F238E27FC236}">
                      <a16:creationId xmlns:a16="http://schemas.microsoft.com/office/drawing/2014/main" id="{2572305C-51DD-44AC-A49E-FD09D7A269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8" name="Group 3099">
                <a:extLst>
                  <a:ext uri="{FF2B5EF4-FFF2-40B4-BE49-F238E27FC236}">
                    <a16:creationId xmlns:a16="http://schemas.microsoft.com/office/drawing/2014/main" id="{FFDE8623-D0E6-4CFB-82B5-049A9DFDD7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5" y="2236"/>
                <a:ext cx="214" cy="80"/>
                <a:chOff x="1296" y="2544"/>
                <a:chExt cx="288" cy="96"/>
              </a:xfrm>
            </p:grpSpPr>
            <p:sp>
              <p:nvSpPr>
                <p:cNvPr id="23662" name="Line 3100">
                  <a:extLst>
                    <a:ext uri="{FF2B5EF4-FFF2-40B4-BE49-F238E27FC236}">
                      <a16:creationId xmlns:a16="http://schemas.microsoft.com/office/drawing/2014/main" id="{2B6A0EC7-4E6B-49E6-9794-7E96029507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Oval 3101">
                  <a:extLst>
                    <a:ext uri="{FF2B5EF4-FFF2-40B4-BE49-F238E27FC236}">
                      <a16:creationId xmlns:a16="http://schemas.microsoft.com/office/drawing/2014/main" id="{4D2722D2-BB77-431E-969C-DED91C0C3F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9" name="Group 3102">
                <a:extLst>
                  <a:ext uri="{FF2B5EF4-FFF2-40B4-BE49-F238E27FC236}">
                    <a16:creationId xmlns:a16="http://schemas.microsoft.com/office/drawing/2014/main" id="{E2057552-DC1D-4380-96C0-F99A475F9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1" y="2396"/>
                <a:ext cx="212" cy="79"/>
                <a:chOff x="1296" y="2544"/>
                <a:chExt cx="288" cy="96"/>
              </a:xfrm>
            </p:grpSpPr>
            <p:sp>
              <p:nvSpPr>
                <p:cNvPr id="23660" name="Line 3103">
                  <a:extLst>
                    <a:ext uri="{FF2B5EF4-FFF2-40B4-BE49-F238E27FC236}">
                      <a16:creationId xmlns:a16="http://schemas.microsoft.com/office/drawing/2014/main" id="{955CD808-BB3E-4A6E-AE8D-F076A00380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Oval 3104">
                  <a:extLst>
                    <a:ext uri="{FF2B5EF4-FFF2-40B4-BE49-F238E27FC236}">
                      <a16:creationId xmlns:a16="http://schemas.microsoft.com/office/drawing/2014/main" id="{981B04F2-94F7-4000-AC84-3FF66C817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70" name="Group 3105">
                <a:extLst>
                  <a:ext uri="{FF2B5EF4-FFF2-40B4-BE49-F238E27FC236}">
                    <a16:creationId xmlns:a16="http://schemas.microsoft.com/office/drawing/2014/main" id="{ED1D559E-395D-4ABA-AD3E-5DDA1C7027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96" y="2435"/>
                <a:ext cx="215" cy="80"/>
                <a:chOff x="1296" y="2544"/>
                <a:chExt cx="288" cy="96"/>
              </a:xfrm>
            </p:grpSpPr>
            <p:sp>
              <p:nvSpPr>
                <p:cNvPr id="23658" name="Line 3106">
                  <a:extLst>
                    <a:ext uri="{FF2B5EF4-FFF2-40B4-BE49-F238E27FC236}">
                      <a16:creationId xmlns:a16="http://schemas.microsoft.com/office/drawing/2014/main" id="{A660221D-7D06-41B9-BA69-35BE8B5E6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Oval 3107">
                  <a:extLst>
                    <a:ext uri="{FF2B5EF4-FFF2-40B4-BE49-F238E27FC236}">
                      <a16:creationId xmlns:a16="http://schemas.microsoft.com/office/drawing/2014/main" id="{5345E5CA-5DB3-448B-B27E-BF3D329695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71" name="Group 3108">
                <a:extLst>
                  <a:ext uri="{FF2B5EF4-FFF2-40B4-BE49-F238E27FC236}">
                    <a16:creationId xmlns:a16="http://schemas.microsoft.com/office/drawing/2014/main" id="{762767C1-FF7B-46D6-9925-C2EDAAC486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9" y="2117"/>
                <a:ext cx="214" cy="80"/>
                <a:chOff x="1440" y="2208"/>
                <a:chExt cx="288" cy="96"/>
              </a:xfrm>
            </p:grpSpPr>
            <p:sp>
              <p:nvSpPr>
                <p:cNvPr id="23656" name="Line 3109">
                  <a:extLst>
                    <a:ext uri="{FF2B5EF4-FFF2-40B4-BE49-F238E27FC236}">
                      <a16:creationId xmlns:a16="http://schemas.microsoft.com/office/drawing/2014/main" id="{2BD5AFCE-A568-4A7F-9966-1CC409CF52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2256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7" name="Oval 3110">
                  <a:extLst>
                    <a:ext uri="{FF2B5EF4-FFF2-40B4-BE49-F238E27FC236}">
                      <a16:creationId xmlns:a16="http://schemas.microsoft.com/office/drawing/2014/main" id="{533F508D-8EF6-4B3C-9C67-E7C0A3DC2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20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72" name="Group 3111">
                <a:extLst>
                  <a:ext uri="{FF2B5EF4-FFF2-40B4-BE49-F238E27FC236}">
                    <a16:creationId xmlns:a16="http://schemas.microsoft.com/office/drawing/2014/main" id="{DACAD3B8-BBA0-4009-B583-5E6AB4D090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9" y="1760"/>
                <a:ext cx="785" cy="794"/>
                <a:chOff x="1104" y="1872"/>
                <a:chExt cx="1056" cy="960"/>
              </a:xfrm>
            </p:grpSpPr>
            <p:grpSp>
              <p:nvGrpSpPr>
                <p:cNvPr id="23600" name="Group 3112">
                  <a:extLst>
                    <a:ext uri="{FF2B5EF4-FFF2-40B4-BE49-F238E27FC236}">
                      <a16:creationId xmlns:a16="http://schemas.microsoft.com/office/drawing/2014/main" id="{42234B3A-2117-454D-AFAF-68C47FECA6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" y="1872"/>
                  <a:ext cx="1008" cy="960"/>
                  <a:chOff x="1056" y="2256"/>
                  <a:chExt cx="1008" cy="960"/>
                </a:xfrm>
              </p:grpSpPr>
              <p:grpSp>
                <p:nvGrpSpPr>
                  <p:cNvPr id="23629" name="Group 3113">
                    <a:extLst>
                      <a:ext uri="{FF2B5EF4-FFF2-40B4-BE49-F238E27FC236}">
                        <a16:creationId xmlns:a16="http://schemas.microsoft.com/office/drawing/2014/main" id="{24C6E38B-EDDC-45FB-BC4A-F34BCAE290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32" y="2256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54" name="Line 3114">
                      <a:extLst>
                        <a:ext uri="{FF2B5EF4-FFF2-40B4-BE49-F238E27FC236}">
                          <a16:creationId xmlns:a16="http://schemas.microsoft.com/office/drawing/2014/main" id="{26602961-6727-4ECF-8495-3CD3D5189F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55" name="Oval 3115">
                      <a:extLst>
                        <a:ext uri="{FF2B5EF4-FFF2-40B4-BE49-F238E27FC236}">
                          <a16:creationId xmlns:a16="http://schemas.microsoft.com/office/drawing/2014/main" id="{72711F07-2942-48B0-8DBD-023D98AFF6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0" name="Group 3116">
                    <a:extLst>
                      <a:ext uri="{FF2B5EF4-FFF2-40B4-BE49-F238E27FC236}">
                        <a16:creationId xmlns:a16="http://schemas.microsoft.com/office/drawing/2014/main" id="{47A7392A-F35C-4C03-AA5C-2893AB6A110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88" y="2448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52" name="Line 3117">
                      <a:extLst>
                        <a:ext uri="{FF2B5EF4-FFF2-40B4-BE49-F238E27FC236}">
                          <a16:creationId xmlns:a16="http://schemas.microsoft.com/office/drawing/2014/main" id="{E504FF8B-FD35-402E-99E6-D6CF73C2248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53" name="Oval 3118">
                      <a:extLst>
                        <a:ext uri="{FF2B5EF4-FFF2-40B4-BE49-F238E27FC236}">
                          <a16:creationId xmlns:a16="http://schemas.microsoft.com/office/drawing/2014/main" id="{203085DB-BA63-480A-971A-C6DDA17641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1" name="Group 3119">
                    <a:extLst>
                      <a:ext uri="{FF2B5EF4-FFF2-40B4-BE49-F238E27FC236}">
                        <a16:creationId xmlns:a16="http://schemas.microsoft.com/office/drawing/2014/main" id="{9EDFEA02-9F91-4FCD-88C7-1309780CD41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352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50" name="Line 3120">
                      <a:extLst>
                        <a:ext uri="{FF2B5EF4-FFF2-40B4-BE49-F238E27FC236}">
                          <a16:creationId xmlns:a16="http://schemas.microsoft.com/office/drawing/2014/main" id="{493F670F-E88F-4859-996D-63F2D7481FF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51" name="Oval 3121">
                      <a:extLst>
                        <a:ext uri="{FF2B5EF4-FFF2-40B4-BE49-F238E27FC236}">
                          <a16:creationId xmlns:a16="http://schemas.microsoft.com/office/drawing/2014/main" id="{A57001F0-74C9-4E59-A41A-EA101756CB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2" name="Group 3122">
                    <a:extLst>
                      <a:ext uri="{FF2B5EF4-FFF2-40B4-BE49-F238E27FC236}">
                        <a16:creationId xmlns:a16="http://schemas.microsoft.com/office/drawing/2014/main" id="{AFC82145-8359-4F6C-BCA1-10530614B3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76" y="2592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48" name="Line 3123">
                      <a:extLst>
                        <a:ext uri="{FF2B5EF4-FFF2-40B4-BE49-F238E27FC236}">
                          <a16:creationId xmlns:a16="http://schemas.microsoft.com/office/drawing/2014/main" id="{4721E92D-D2C7-4466-B292-2A0B0C382B8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49" name="Oval 3124">
                      <a:extLst>
                        <a:ext uri="{FF2B5EF4-FFF2-40B4-BE49-F238E27FC236}">
                          <a16:creationId xmlns:a16="http://schemas.microsoft.com/office/drawing/2014/main" id="{B70C2B6F-DE92-4F6A-8CEC-5BB6589F9D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3" name="Group 3125">
                    <a:extLst>
                      <a:ext uri="{FF2B5EF4-FFF2-40B4-BE49-F238E27FC236}">
                        <a16:creationId xmlns:a16="http://schemas.microsoft.com/office/drawing/2014/main" id="{71CE4AC4-ACD0-4B69-A398-4D9FD2634B3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2640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46" name="Line 3126">
                      <a:extLst>
                        <a:ext uri="{FF2B5EF4-FFF2-40B4-BE49-F238E27FC236}">
                          <a16:creationId xmlns:a16="http://schemas.microsoft.com/office/drawing/2014/main" id="{A1959DCF-8687-416A-87E7-B12678A2B2E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47" name="Oval 3127">
                      <a:extLst>
                        <a:ext uri="{FF2B5EF4-FFF2-40B4-BE49-F238E27FC236}">
                          <a16:creationId xmlns:a16="http://schemas.microsoft.com/office/drawing/2014/main" id="{EA503D64-D620-4CCB-B335-1EA49ED86EB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4" name="Group 3128">
                    <a:extLst>
                      <a:ext uri="{FF2B5EF4-FFF2-40B4-BE49-F238E27FC236}">
                        <a16:creationId xmlns:a16="http://schemas.microsoft.com/office/drawing/2014/main" id="{93AEFBFD-8F85-4084-8EFB-4A071B71D2D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76" y="2928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44" name="Line 3129">
                      <a:extLst>
                        <a:ext uri="{FF2B5EF4-FFF2-40B4-BE49-F238E27FC236}">
                          <a16:creationId xmlns:a16="http://schemas.microsoft.com/office/drawing/2014/main" id="{B2E94C93-9970-4268-B5F6-7A26F946E3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45" name="Oval 3130">
                      <a:extLst>
                        <a:ext uri="{FF2B5EF4-FFF2-40B4-BE49-F238E27FC236}">
                          <a16:creationId xmlns:a16="http://schemas.microsoft.com/office/drawing/2014/main" id="{4BF9E4D2-6D8D-4537-89EF-6B31FBC7AA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5" name="Group 3131">
                    <a:extLst>
                      <a:ext uri="{FF2B5EF4-FFF2-40B4-BE49-F238E27FC236}">
                        <a16:creationId xmlns:a16="http://schemas.microsoft.com/office/drawing/2014/main" id="{C8FC7F8C-0DD7-40E5-8810-C0BF643B75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8" y="2880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42" name="Line 3132">
                      <a:extLst>
                        <a:ext uri="{FF2B5EF4-FFF2-40B4-BE49-F238E27FC236}">
                          <a16:creationId xmlns:a16="http://schemas.microsoft.com/office/drawing/2014/main" id="{178AAABC-34E3-404D-AA5B-0B22BF61FC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43" name="Oval 3133">
                      <a:extLst>
                        <a:ext uri="{FF2B5EF4-FFF2-40B4-BE49-F238E27FC236}">
                          <a16:creationId xmlns:a16="http://schemas.microsoft.com/office/drawing/2014/main" id="{148AB7AD-0F18-4C05-A608-5ACF610CC7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6" name="Group 3134">
                    <a:extLst>
                      <a:ext uri="{FF2B5EF4-FFF2-40B4-BE49-F238E27FC236}">
                        <a16:creationId xmlns:a16="http://schemas.microsoft.com/office/drawing/2014/main" id="{84B58A6C-A046-46DE-AE1B-18FCCB317AF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00" y="3072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40" name="Line 3135">
                      <a:extLst>
                        <a:ext uri="{FF2B5EF4-FFF2-40B4-BE49-F238E27FC236}">
                          <a16:creationId xmlns:a16="http://schemas.microsoft.com/office/drawing/2014/main" id="{403B26A2-980E-4CA1-B869-FA9679B35D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41" name="Oval 3136">
                      <a:extLst>
                        <a:ext uri="{FF2B5EF4-FFF2-40B4-BE49-F238E27FC236}">
                          <a16:creationId xmlns:a16="http://schemas.microsoft.com/office/drawing/2014/main" id="{090BEC1A-C6B9-4F56-91B1-72E3EF1ED6E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37" name="Group 3137">
                    <a:extLst>
                      <a:ext uri="{FF2B5EF4-FFF2-40B4-BE49-F238E27FC236}">
                        <a16:creationId xmlns:a16="http://schemas.microsoft.com/office/drawing/2014/main" id="{FD330150-F8AC-424B-851F-BB712365F2D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80" y="3120"/>
                    <a:ext cx="288" cy="96"/>
                    <a:chOff x="1296" y="2544"/>
                    <a:chExt cx="288" cy="96"/>
                  </a:xfrm>
                </p:grpSpPr>
                <p:sp>
                  <p:nvSpPr>
                    <p:cNvPr id="23638" name="Line 3138">
                      <a:extLst>
                        <a:ext uri="{FF2B5EF4-FFF2-40B4-BE49-F238E27FC236}">
                          <a16:creationId xmlns:a16="http://schemas.microsoft.com/office/drawing/2014/main" id="{F77C13C8-3693-48FB-B57E-4BBB1F0004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592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39" name="Oval 3139">
                      <a:extLst>
                        <a:ext uri="{FF2B5EF4-FFF2-40B4-BE49-F238E27FC236}">
                          <a16:creationId xmlns:a16="http://schemas.microsoft.com/office/drawing/2014/main" id="{55842913-43F5-4426-A70B-7C264D1270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2544"/>
                      <a:ext cx="96" cy="9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23601" name="Group 3140">
                  <a:extLst>
                    <a:ext uri="{FF2B5EF4-FFF2-40B4-BE49-F238E27FC236}">
                      <a16:creationId xmlns:a16="http://schemas.microsoft.com/office/drawing/2014/main" id="{50867152-7A3D-41B7-9FFC-46C4D83DF7C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" y="1920"/>
                  <a:ext cx="1056" cy="816"/>
                  <a:chOff x="960" y="2256"/>
                  <a:chExt cx="1056" cy="816"/>
                </a:xfrm>
              </p:grpSpPr>
              <p:grpSp>
                <p:nvGrpSpPr>
                  <p:cNvPr id="23602" name="Group 3141">
                    <a:extLst>
                      <a:ext uri="{FF2B5EF4-FFF2-40B4-BE49-F238E27FC236}">
                        <a16:creationId xmlns:a16="http://schemas.microsoft.com/office/drawing/2014/main" id="{24A536B1-B34F-4079-9E92-60C6B3D10A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4" y="2544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27" name="Line 3142">
                      <a:extLst>
                        <a:ext uri="{FF2B5EF4-FFF2-40B4-BE49-F238E27FC236}">
                          <a16:creationId xmlns:a16="http://schemas.microsoft.com/office/drawing/2014/main" id="{4EA57507-894C-4FEC-BF43-A3BD7B84C8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28" name="Oval 3143">
                      <a:extLst>
                        <a:ext uri="{FF2B5EF4-FFF2-40B4-BE49-F238E27FC236}">
                          <a16:creationId xmlns:a16="http://schemas.microsoft.com/office/drawing/2014/main" id="{83D14488-B16E-4FCC-BFA0-75BF220E15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03" name="Group 3144">
                    <a:extLst>
                      <a:ext uri="{FF2B5EF4-FFF2-40B4-BE49-F238E27FC236}">
                        <a16:creationId xmlns:a16="http://schemas.microsoft.com/office/drawing/2014/main" id="{3EF2EB03-24A2-4758-8C10-7015DE7446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0" y="2448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25" name="Line 3145">
                      <a:extLst>
                        <a:ext uri="{FF2B5EF4-FFF2-40B4-BE49-F238E27FC236}">
                          <a16:creationId xmlns:a16="http://schemas.microsoft.com/office/drawing/2014/main" id="{3C71D30D-E685-4BFC-85FC-478B8A9E5A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26" name="Oval 3146">
                      <a:extLst>
                        <a:ext uri="{FF2B5EF4-FFF2-40B4-BE49-F238E27FC236}">
                          <a16:creationId xmlns:a16="http://schemas.microsoft.com/office/drawing/2014/main" id="{BD27A973-0080-4DF6-B027-C91C8E73D8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04" name="Group 3147">
                    <a:extLst>
                      <a:ext uri="{FF2B5EF4-FFF2-40B4-BE49-F238E27FC236}">
                        <a16:creationId xmlns:a16="http://schemas.microsoft.com/office/drawing/2014/main" id="{0C1444AB-18FB-4A66-AF45-A151967388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80" y="2352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23" name="Line 3148">
                      <a:extLst>
                        <a:ext uri="{FF2B5EF4-FFF2-40B4-BE49-F238E27FC236}">
                          <a16:creationId xmlns:a16="http://schemas.microsoft.com/office/drawing/2014/main" id="{836459B1-5818-44A1-B4D1-46D7C4A1C3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24" name="Oval 3149">
                      <a:extLst>
                        <a:ext uri="{FF2B5EF4-FFF2-40B4-BE49-F238E27FC236}">
                          <a16:creationId xmlns:a16="http://schemas.microsoft.com/office/drawing/2014/main" id="{464C5AD3-EBFF-4F15-B8E7-A05E806B20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05" name="Group 3150">
                    <a:extLst>
                      <a:ext uri="{FF2B5EF4-FFF2-40B4-BE49-F238E27FC236}">
                        <a16:creationId xmlns:a16="http://schemas.microsoft.com/office/drawing/2014/main" id="{AED8CDB0-21A1-462B-89D9-D7B7EDA1E4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0" y="2736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21" name="Line 3151">
                      <a:extLst>
                        <a:ext uri="{FF2B5EF4-FFF2-40B4-BE49-F238E27FC236}">
                          <a16:creationId xmlns:a16="http://schemas.microsoft.com/office/drawing/2014/main" id="{A0505C68-B84D-4AF1-AC04-480F5EFA9AD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22" name="Oval 3152">
                      <a:extLst>
                        <a:ext uri="{FF2B5EF4-FFF2-40B4-BE49-F238E27FC236}">
                          <a16:creationId xmlns:a16="http://schemas.microsoft.com/office/drawing/2014/main" id="{E2277E21-37D6-4FF0-BDC3-4716818B43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06" name="Group 3153">
                    <a:extLst>
                      <a:ext uri="{FF2B5EF4-FFF2-40B4-BE49-F238E27FC236}">
                        <a16:creationId xmlns:a16="http://schemas.microsoft.com/office/drawing/2014/main" id="{7516B297-CCEE-49B0-9BD4-DBFDC871C1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4" y="2976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19" name="Line 3154">
                      <a:extLst>
                        <a:ext uri="{FF2B5EF4-FFF2-40B4-BE49-F238E27FC236}">
                          <a16:creationId xmlns:a16="http://schemas.microsoft.com/office/drawing/2014/main" id="{F1F0C274-007A-4BF6-8930-DD6A7E0F0A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20" name="Oval 3155">
                      <a:extLst>
                        <a:ext uri="{FF2B5EF4-FFF2-40B4-BE49-F238E27FC236}">
                          <a16:creationId xmlns:a16="http://schemas.microsoft.com/office/drawing/2014/main" id="{39FFCB77-BD9B-4F74-8F16-25C2E107F9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07" name="Group 3156">
                    <a:extLst>
                      <a:ext uri="{FF2B5EF4-FFF2-40B4-BE49-F238E27FC236}">
                        <a16:creationId xmlns:a16="http://schemas.microsoft.com/office/drawing/2014/main" id="{64BD7DD3-2CBC-45F7-A61E-2BE057576F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92" y="2688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17" name="Line 3157">
                      <a:extLst>
                        <a:ext uri="{FF2B5EF4-FFF2-40B4-BE49-F238E27FC236}">
                          <a16:creationId xmlns:a16="http://schemas.microsoft.com/office/drawing/2014/main" id="{3CC7764F-25A4-4457-8F11-F4C395DAF14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18" name="Oval 3158">
                      <a:extLst>
                        <a:ext uri="{FF2B5EF4-FFF2-40B4-BE49-F238E27FC236}">
                          <a16:creationId xmlns:a16="http://schemas.microsoft.com/office/drawing/2014/main" id="{30C5DEFF-AD36-491F-9DFA-AB09D4890F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08" name="Group 3159">
                    <a:extLst>
                      <a:ext uri="{FF2B5EF4-FFF2-40B4-BE49-F238E27FC236}">
                        <a16:creationId xmlns:a16="http://schemas.microsoft.com/office/drawing/2014/main" id="{F9AAD1EB-FCD0-4E84-9597-F78C545111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48" y="2256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15" name="Line 3160">
                      <a:extLst>
                        <a:ext uri="{FF2B5EF4-FFF2-40B4-BE49-F238E27FC236}">
                          <a16:creationId xmlns:a16="http://schemas.microsoft.com/office/drawing/2014/main" id="{875D7D45-6BC5-462D-A020-D7D2B278DA7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16" name="Oval 3161">
                      <a:extLst>
                        <a:ext uri="{FF2B5EF4-FFF2-40B4-BE49-F238E27FC236}">
                          <a16:creationId xmlns:a16="http://schemas.microsoft.com/office/drawing/2014/main" id="{40922F26-1DF5-4197-9316-85542BD4DE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09" name="Group 3162">
                    <a:extLst>
                      <a:ext uri="{FF2B5EF4-FFF2-40B4-BE49-F238E27FC236}">
                        <a16:creationId xmlns:a16="http://schemas.microsoft.com/office/drawing/2014/main" id="{07D03A84-AEDC-4394-B761-2DFB82B5A3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28" y="2736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13" name="Line 3163">
                      <a:extLst>
                        <a:ext uri="{FF2B5EF4-FFF2-40B4-BE49-F238E27FC236}">
                          <a16:creationId xmlns:a16="http://schemas.microsoft.com/office/drawing/2014/main" id="{FC062A9C-DC9A-4495-B90E-2283C51410F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14" name="Oval 3164">
                      <a:extLst>
                        <a:ext uri="{FF2B5EF4-FFF2-40B4-BE49-F238E27FC236}">
                          <a16:creationId xmlns:a16="http://schemas.microsoft.com/office/drawing/2014/main" id="{16A654B0-631D-4E36-847A-2758AD8EA1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23610" name="Group 3165">
                    <a:extLst>
                      <a:ext uri="{FF2B5EF4-FFF2-40B4-BE49-F238E27FC236}">
                        <a16:creationId xmlns:a16="http://schemas.microsoft.com/office/drawing/2014/main" id="{60400888-5FCA-4CC9-9D1C-51308464F5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08" y="2928"/>
                    <a:ext cx="288" cy="96"/>
                    <a:chOff x="1440" y="2208"/>
                    <a:chExt cx="288" cy="96"/>
                  </a:xfrm>
                </p:grpSpPr>
                <p:sp>
                  <p:nvSpPr>
                    <p:cNvPr id="23611" name="Line 3166">
                      <a:extLst>
                        <a:ext uri="{FF2B5EF4-FFF2-40B4-BE49-F238E27FC236}">
                          <a16:creationId xmlns:a16="http://schemas.microsoft.com/office/drawing/2014/main" id="{E649125E-919E-4C46-ADB5-C73571E3BE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256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12" name="Oval 3167">
                      <a:extLst>
                        <a:ext uri="{FF2B5EF4-FFF2-40B4-BE49-F238E27FC236}">
                          <a16:creationId xmlns:a16="http://schemas.microsoft.com/office/drawing/2014/main" id="{DF142DE7-71A1-4799-8AAA-E37DF4E97B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208"/>
                      <a:ext cx="96" cy="96"/>
                    </a:xfrm>
                    <a:prstGeom prst="ellipse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ctr"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</p:grpSp>
          <p:sp>
            <p:nvSpPr>
              <p:cNvPr id="23573" name="Line 3168">
                <a:extLst>
                  <a:ext uri="{FF2B5EF4-FFF2-40B4-BE49-F238E27FC236}">
                    <a16:creationId xmlns:a16="http://schemas.microsoft.com/office/drawing/2014/main" id="{D36320CF-7802-42E4-8056-50059D1F84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2" y="2692"/>
                <a:ext cx="641" cy="0"/>
              </a:xfrm>
              <a:prstGeom prst="line">
                <a:avLst/>
              </a:prstGeom>
              <a:noFill/>
              <a:ln w="38100">
                <a:solidFill>
                  <a:srgbClr val="66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4" name="Line 3169">
                <a:extLst>
                  <a:ext uri="{FF2B5EF4-FFF2-40B4-BE49-F238E27FC236}">
                    <a16:creationId xmlns:a16="http://schemas.microsoft.com/office/drawing/2014/main" id="{13BFC394-3347-48AA-BD77-FA6F90600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2" y="2674"/>
                <a:ext cx="641" cy="0"/>
              </a:xfrm>
              <a:prstGeom prst="line">
                <a:avLst/>
              </a:prstGeom>
              <a:noFill/>
              <a:ln w="38100">
                <a:solidFill>
                  <a:srgbClr val="66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5" name="Text Box 3170">
                <a:extLst>
                  <a:ext uri="{FF2B5EF4-FFF2-40B4-BE49-F238E27FC236}">
                    <a16:creationId xmlns:a16="http://schemas.microsoft.com/office/drawing/2014/main" id="{A29BC5E1-6CE4-424E-85A7-EEBD1CE5BC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1" y="2705"/>
                <a:ext cx="931" cy="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33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CC0000"/>
                    </a:solidFill>
                    <a:latin typeface="Arial Unicode MS" pitchFamily="34" charset="-128"/>
                  </a:rPr>
                  <a:t>polarized </a:t>
                </a:r>
                <a:r>
                  <a:rPr lang="en-US" altLang="en-US" sz="2400" baseline="30000">
                    <a:solidFill>
                      <a:srgbClr val="CC0000"/>
                    </a:solidFill>
                    <a:latin typeface="Arial Unicode MS" pitchFamily="34" charset="-128"/>
                  </a:rPr>
                  <a:t>3</a:t>
                </a:r>
                <a:r>
                  <a:rPr lang="en-US" altLang="en-US" sz="2400">
                    <a:solidFill>
                      <a:srgbClr val="CC0000"/>
                    </a:solidFill>
                    <a:latin typeface="Arial Unicode MS" pitchFamily="34" charset="-128"/>
                  </a:rPr>
                  <a:t>He</a:t>
                </a:r>
              </a:p>
            </p:txBody>
          </p:sp>
          <p:grpSp>
            <p:nvGrpSpPr>
              <p:cNvPr id="23576" name="Group 3171">
                <a:extLst>
                  <a:ext uri="{FF2B5EF4-FFF2-40B4-BE49-F238E27FC236}">
                    <a16:creationId xmlns:a16="http://schemas.microsoft.com/office/drawing/2014/main" id="{990A10BE-DFC8-42F1-B365-97689BE0BB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90" y="2031"/>
                <a:ext cx="351" cy="126"/>
                <a:chOff x="1440" y="2208"/>
                <a:chExt cx="288" cy="96"/>
              </a:xfrm>
            </p:grpSpPr>
            <p:sp>
              <p:nvSpPr>
                <p:cNvPr id="23598" name="Line 3172">
                  <a:extLst>
                    <a:ext uri="{FF2B5EF4-FFF2-40B4-BE49-F238E27FC236}">
                      <a16:creationId xmlns:a16="http://schemas.microsoft.com/office/drawing/2014/main" id="{5A593C3C-6315-436B-BFA4-EBFC0BF89E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2256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9" name="Oval 3173">
                  <a:extLst>
                    <a:ext uri="{FF2B5EF4-FFF2-40B4-BE49-F238E27FC236}">
                      <a16:creationId xmlns:a16="http://schemas.microsoft.com/office/drawing/2014/main" id="{47C46679-CEEB-4F61-9423-CE7F2E1540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20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77" name="Group 3174">
                <a:extLst>
                  <a:ext uri="{FF2B5EF4-FFF2-40B4-BE49-F238E27FC236}">
                    <a16:creationId xmlns:a16="http://schemas.microsoft.com/office/drawing/2014/main" id="{2EF645B4-C068-4E03-BB3B-192EACE451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5" y="1896"/>
                <a:ext cx="333" cy="129"/>
                <a:chOff x="1296" y="2544"/>
                <a:chExt cx="288" cy="96"/>
              </a:xfrm>
            </p:grpSpPr>
            <p:sp>
              <p:nvSpPr>
                <p:cNvPr id="23596" name="Line 3175">
                  <a:extLst>
                    <a:ext uri="{FF2B5EF4-FFF2-40B4-BE49-F238E27FC236}">
                      <a16:creationId xmlns:a16="http://schemas.microsoft.com/office/drawing/2014/main" id="{F91F9109-958B-497A-971F-DF6E0AAF6F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7" name="Oval 3176">
                  <a:extLst>
                    <a:ext uri="{FF2B5EF4-FFF2-40B4-BE49-F238E27FC236}">
                      <a16:creationId xmlns:a16="http://schemas.microsoft.com/office/drawing/2014/main" id="{6847AF22-56D8-48AB-8A57-BF04A5F0C7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CC66FF"/>
                </a:solidFill>
                <a:ln w="9525">
                  <a:solidFill>
                    <a:srgbClr val="CC6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78" name="Group 3177">
                <a:extLst>
                  <a:ext uri="{FF2B5EF4-FFF2-40B4-BE49-F238E27FC236}">
                    <a16:creationId xmlns:a16="http://schemas.microsoft.com/office/drawing/2014/main" id="{360D9620-BA16-43D1-8DFA-6CFFD80C3D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5" y="1815"/>
                <a:ext cx="333" cy="129"/>
                <a:chOff x="1296" y="2544"/>
                <a:chExt cx="288" cy="96"/>
              </a:xfrm>
            </p:grpSpPr>
            <p:sp>
              <p:nvSpPr>
                <p:cNvPr id="23594" name="Line 3178">
                  <a:extLst>
                    <a:ext uri="{FF2B5EF4-FFF2-40B4-BE49-F238E27FC236}">
                      <a16:creationId xmlns:a16="http://schemas.microsoft.com/office/drawing/2014/main" id="{BE60A5BC-FB89-409F-B7E7-5B875D2B5B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5" name="Oval 3179">
                  <a:extLst>
                    <a:ext uri="{FF2B5EF4-FFF2-40B4-BE49-F238E27FC236}">
                      <a16:creationId xmlns:a16="http://schemas.microsoft.com/office/drawing/2014/main" id="{67E9C5ED-4B67-44C7-8FB5-C9BDFF5A6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CC66FF"/>
                </a:solidFill>
                <a:ln w="9525">
                  <a:solidFill>
                    <a:srgbClr val="CC6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79" name="Group 3180">
                <a:extLst>
                  <a:ext uri="{FF2B5EF4-FFF2-40B4-BE49-F238E27FC236}">
                    <a16:creationId xmlns:a16="http://schemas.microsoft.com/office/drawing/2014/main" id="{D2A82217-178B-4C74-AA1C-A8163E35DB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90" y="2193"/>
                <a:ext cx="333" cy="129"/>
                <a:chOff x="1296" y="2544"/>
                <a:chExt cx="288" cy="96"/>
              </a:xfrm>
            </p:grpSpPr>
            <p:sp>
              <p:nvSpPr>
                <p:cNvPr id="23592" name="Line 3181">
                  <a:extLst>
                    <a:ext uri="{FF2B5EF4-FFF2-40B4-BE49-F238E27FC236}">
                      <a16:creationId xmlns:a16="http://schemas.microsoft.com/office/drawing/2014/main" id="{0F11A6D2-1FC1-43FC-A7DE-4D9D3AE48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3" name="Oval 3182">
                  <a:extLst>
                    <a:ext uri="{FF2B5EF4-FFF2-40B4-BE49-F238E27FC236}">
                      <a16:creationId xmlns:a16="http://schemas.microsoft.com/office/drawing/2014/main" id="{94F4E5C7-4A4D-40DB-9CC6-047FE2EFE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CC66FF"/>
                </a:solidFill>
                <a:ln w="9525">
                  <a:solidFill>
                    <a:srgbClr val="CC6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80" name="Group 3183">
                <a:extLst>
                  <a:ext uri="{FF2B5EF4-FFF2-40B4-BE49-F238E27FC236}">
                    <a16:creationId xmlns:a16="http://schemas.microsoft.com/office/drawing/2014/main" id="{EC72EADA-E067-436B-8A73-B3CBED6F4A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2274"/>
                <a:ext cx="334" cy="129"/>
                <a:chOff x="1296" y="2544"/>
                <a:chExt cx="288" cy="96"/>
              </a:xfrm>
            </p:grpSpPr>
            <p:sp>
              <p:nvSpPr>
                <p:cNvPr id="23590" name="Line 3184">
                  <a:extLst>
                    <a:ext uri="{FF2B5EF4-FFF2-40B4-BE49-F238E27FC236}">
                      <a16:creationId xmlns:a16="http://schemas.microsoft.com/office/drawing/2014/main" id="{A00D6BE2-F0AF-490A-B94C-43D973C51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1" name="Oval 3185">
                  <a:extLst>
                    <a:ext uri="{FF2B5EF4-FFF2-40B4-BE49-F238E27FC236}">
                      <a16:creationId xmlns:a16="http://schemas.microsoft.com/office/drawing/2014/main" id="{E03AE1BF-5A1D-4F56-A955-F6027A61FB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CC66FF"/>
                </a:solidFill>
                <a:ln w="9525">
                  <a:solidFill>
                    <a:srgbClr val="CC6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81" name="Group 3186">
                <a:extLst>
                  <a:ext uri="{FF2B5EF4-FFF2-40B4-BE49-F238E27FC236}">
                    <a16:creationId xmlns:a16="http://schemas.microsoft.com/office/drawing/2014/main" id="{2927C824-E0AA-4312-88D9-1DE18B6A4D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5" y="2463"/>
                <a:ext cx="333" cy="129"/>
                <a:chOff x="1296" y="2544"/>
                <a:chExt cx="288" cy="96"/>
              </a:xfrm>
            </p:grpSpPr>
            <p:sp>
              <p:nvSpPr>
                <p:cNvPr id="23588" name="Line 3187">
                  <a:extLst>
                    <a:ext uri="{FF2B5EF4-FFF2-40B4-BE49-F238E27FC236}">
                      <a16:creationId xmlns:a16="http://schemas.microsoft.com/office/drawing/2014/main" id="{EBAFE201-ED73-4FF9-9025-95E9CDC7C3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89" name="Oval 3188">
                  <a:extLst>
                    <a:ext uri="{FF2B5EF4-FFF2-40B4-BE49-F238E27FC236}">
                      <a16:creationId xmlns:a16="http://schemas.microsoft.com/office/drawing/2014/main" id="{A92313D0-0160-4AE4-BE33-B4ADAD2F1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CC66FF"/>
                </a:solidFill>
                <a:ln w="9525">
                  <a:solidFill>
                    <a:srgbClr val="CC6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82" name="Group 3189">
                <a:extLst>
                  <a:ext uri="{FF2B5EF4-FFF2-40B4-BE49-F238E27FC236}">
                    <a16:creationId xmlns:a16="http://schemas.microsoft.com/office/drawing/2014/main" id="{AC38F81D-AA13-4177-9B02-632649E7A8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0" y="1707"/>
                <a:ext cx="333" cy="129"/>
                <a:chOff x="1296" y="2544"/>
                <a:chExt cx="288" cy="96"/>
              </a:xfrm>
            </p:grpSpPr>
            <p:sp>
              <p:nvSpPr>
                <p:cNvPr id="23586" name="Line 3190">
                  <a:extLst>
                    <a:ext uri="{FF2B5EF4-FFF2-40B4-BE49-F238E27FC236}">
                      <a16:creationId xmlns:a16="http://schemas.microsoft.com/office/drawing/2014/main" id="{FFF37B68-5F0A-400A-8F79-E81F9B56CF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87" name="Oval 3191">
                  <a:extLst>
                    <a:ext uri="{FF2B5EF4-FFF2-40B4-BE49-F238E27FC236}">
                      <a16:creationId xmlns:a16="http://schemas.microsoft.com/office/drawing/2014/main" id="{97647356-14EE-4210-A1A7-6D82623B8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CC66FF"/>
                </a:solidFill>
                <a:ln w="9525">
                  <a:solidFill>
                    <a:srgbClr val="CC6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83" name="Group 3192">
                <a:extLst>
                  <a:ext uri="{FF2B5EF4-FFF2-40B4-BE49-F238E27FC236}">
                    <a16:creationId xmlns:a16="http://schemas.microsoft.com/office/drawing/2014/main" id="{0B042C6B-DF89-4AF7-BF93-AF1B6E7D95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0" y="2490"/>
                <a:ext cx="333" cy="129"/>
                <a:chOff x="1296" y="2544"/>
                <a:chExt cx="288" cy="96"/>
              </a:xfrm>
            </p:grpSpPr>
            <p:sp>
              <p:nvSpPr>
                <p:cNvPr id="23584" name="Line 3193">
                  <a:extLst>
                    <a:ext uri="{FF2B5EF4-FFF2-40B4-BE49-F238E27FC236}">
                      <a16:creationId xmlns:a16="http://schemas.microsoft.com/office/drawing/2014/main" id="{7E2D3B18-B625-423D-8A2C-1B963BBA7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2592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85" name="Oval 3194">
                  <a:extLst>
                    <a:ext uri="{FF2B5EF4-FFF2-40B4-BE49-F238E27FC236}">
                      <a16:creationId xmlns:a16="http://schemas.microsoft.com/office/drawing/2014/main" id="{F83B0FF7-3325-4AC2-A96D-9A24E44C3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544"/>
                  <a:ext cx="96" cy="96"/>
                </a:xfrm>
                <a:prstGeom prst="ellipse">
                  <a:avLst/>
                </a:prstGeom>
                <a:solidFill>
                  <a:srgbClr val="CC66FF"/>
                </a:solidFill>
                <a:ln w="9525">
                  <a:solidFill>
                    <a:srgbClr val="CC6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sp>
        <p:nvSpPr>
          <p:cNvPr id="23557" name="Text Box 3196">
            <a:extLst>
              <a:ext uri="{FF2B5EF4-FFF2-40B4-BE49-F238E27FC236}">
                <a16:creationId xmlns:a16="http://schemas.microsoft.com/office/drawing/2014/main" id="{C7688D55-F45B-43E8-8E5A-04916AB11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90600"/>
            <a:ext cx="48244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rgbClr val="990000"/>
                </a:solidFill>
                <a:latin typeface="Arial" panose="020B0604020202020204" pitchFamily="34" charset="0"/>
              </a:rPr>
              <a:t>Polarized </a:t>
            </a:r>
            <a:r>
              <a:rPr lang="en-US" altLang="en-US" sz="2400" baseline="30000">
                <a:solidFill>
                  <a:srgbClr val="99000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400">
                <a:solidFill>
                  <a:srgbClr val="990000"/>
                </a:solidFill>
                <a:latin typeface="Arial" panose="020B0604020202020204" pitchFamily="34" charset="0"/>
              </a:rPr>
              <a:t>He Neutron Spin Filters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8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93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25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6" name="Rectangle 3"/>
          <p:cNvSpPr>
            <a:spLocks noChangeArrowheads="1"/>
          </p:cNvSpPr>
          <p:nvPr/>
        </p:nvSpPr>
        <p:spPr bwMode="auto">
          <a:xfrm>
            <a:off x="648929" y="2590800"/>
            <a:ext cx="8153400" cy="2920181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He polarization inside the EBIS in high (5.0T) magnetic field. No polarization losses during beam transport  through gradient magnetic field.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EBIS is used for </a:t>
            </a: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efficient ionization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and </a:t>
            </a: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accumulation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of polarized 3He</a:t>
            </a:r>
            <a:r>
              <a:rPr kumimoji="0" lang="en-US" alt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++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ions to the full capacity 10</a:t>
            </a:r>
            <a:r>
              <a:rPr kumimoji="0" lang="en-US" alt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12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total charge (5∙10</a:t>
            </a:r>
            <a:r>
              <a:rPr kumimoji="0" lang="en-US" alt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11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, 3He</a:t>
            </a:r>
            <a:r>
              <a:rPr kumimoji="0" lang="en-US" alt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++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ions).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228600"/>
            <a:ext cx="8763000" cy="1600200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Production of polarized 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3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He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++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beam in  EBIS.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A.Zelenski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J.Alessi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, ICFA Beam Dynamics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Newsletter 30, p.39, (2003)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1052" y="1828800"/>
            <a:ext cx="6721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Existed 3He++ sources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intensity- 50nA,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Birmingha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m</a:t>
            </a: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3751263" y="6311900"/>
            <a:ext cx="20574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B9DE30-377D-45B7-8F02-71A3A9E55CD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  <p:sp>
        <p:nvSpPr>
          <p:cNvPr id="8202" name="Rectangle 2"/>
          <p:cNvSpPr>
            <a:spLocks noChangeArrowheads="1"/>
          </p:cNvSpPr>
          <p:nvPr/>
        </p:nvSpPr>
        <p:spPr bwMode="auto">
          <a:xfrm>
            <a:off x="0" y="1558925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>
                <a:srgbClr val="0000FF"/>
              </a:buClr>
              <a:buSzPct val="100000"/>
              <a:buFont typeface="Wingdings" pitchFamily="2" charset="2"/>
              <a:buNone/>
            </a:pPr>
            <a:endParaRPr lang="en-US" altLang="en-US" sz="1300" b="1">
              <a:latin typeface="Comic Sans MS Bold" pitchFamily="66" charset="0"/>
              <a:ea typeface="ＭＳ Ｐゴシック" pitchFamily="34" charset="-128"/>
              <a:cs typeface="Comic Sans MS Bold" pitchFamily="66" charset="0"/>
            </a:endParaRPr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0" y="990600"/>
          <a:ext cx="91440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icture" r:id="rId4" imgW="17145000" imgH="12049125" progId="Word.Picture.8">
                  <p:embed/>
                </p:oleObj>
              </mc:Choice>
              <mc:Fallback>
                <p:oleObj name="Picture" r:id="rId4" imgW="17145000" imgH="12049125" progId="Word.Picture.8">
                  <p:embed/>
                  <p:pic>
                    <p:nvPicPr>
                      <p:cNvPr id="82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229" b="42688"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9144000" cy="24765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Text Box 4"/>
          <p:cNvSpPr txBox="1">
            <a:spLocks noChangeArrowheads="1"/>
          </p:cNvSpPr>
          <p:nvPr/>
        </p:nvSpPr>
        <p:spPr bwMode="auto">
          <a:xfrm>
            <a:off x="609600" y="3638550"/>
            <a:ext cx="8385175" cy="22923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FF"/>
              </a:buClr>
              <a:buSzPct val="100000"/>
              <a:buFont typeface="Wingdings" pitchFamily="2" charset="2"/>
              <a:buNone/>
            </a:pPr>
            <a:r>
              <a:rPr lang="en-US" altLang="en-US" b="1" i="1">
                <a:solidFill>
                  <a:srgbClr val="0000FF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Radial trapping of ions by the space charge of the electron beam.</a:t>
            </a:r>
          </a:p>
          <a:p>
            <a:pPr>
              <a:buClr>
                <a:srgbClr val="0000FF"/>
              </a:buClr>
              <a:buSzPct val="100000"/>
              <a:buFont typeface="Wingdings" pitchFamily="2" charset="2"/>
              <a:buNone/>
            </a:pPr>
            <a:r>
              <a:rPr lang="en-US" altLang="en-US" b="1" i="1">
                <a:solidFill>
                  <a:srgbClr val="0000FF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Axial trapping by applied electrostatic potentials at ends of trap.</a:t>
            </a:r>
            <a:endParaRPr lang="en-US" altLang="en-US" b="1" i="1">
              <a:solidFill>
                <a:srgbClr val="0000FF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rgbClr val="0000FF"/>
              </a:buClr>
              <a:buSzPct val="100000"/>
              <a:buFont typeface="Wingdings" pitchFamily="2" charset="2"/>
              <a:buNone/>
            </a:pPr>
            <a:endParaRPr lang="en-US" altLang="en-US" b="1" i="1">
              <a:solidFill>
                <a:srgbClr val="0000FF"/>
              </a:solidFill>
              <a:latin typeface="Calibri" pitchFamily="34" charset="0"/>
              <a:ea typeface="ＭＳ Ｐゴシック" pitchFamily="34" charset="-128"/>
              <a:cs typeface="Comic Sans MS Bold" pitchFamily="66" charset="0"/>
            </a:endParaRPr>
          </a:p>
          <a:p>
            <a:pPr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altLang="en-US" b="1" i="1">
                <a:solidFill>
                  <a:srgbClr val="990033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 The total charge of ions extracted per pulse is ~ (0.5 – 0.8) x ( number electrons in the trap  ~1.0∙10</a:t>
            </a:r>
            <a:r>
              <a:rPr lang="en-US" altLang="en-US" b="1" i="1" baseline="30000">
                <a:solidFill>
                  <a:srgbClr val="990033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12</a:t>
            </a:r>
            <a:r>
              <a:rPr lang="en-US" altLang="en-US" b="1" i="1">
                <a:solidFill>
                  <a:srgbClr val="990033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 )</a:t>
            </a:r>
            <a:endParaRPr lang="en-US" altLang="en-US" b="1" i="1">
              <a:solidFill>
                <a:srgbClr val="990033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altLang="en-US" b="1" i="1">
                <a:solidFill>
                  <a:srgbClr val="990033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 Ion output per pulse is proportional to the trap length and electron current.</a:t>
            </a:r>
            <a:endParaRPr lang="en-US" altLang="en-US" b="1" i="1">
              <a:solidFill>
                <a:srgbClr val="990033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altLang="en-US" b="1" i="1">
                <a:solidFill>
                  <a:srgbClr val="990033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 Ion charge state increases with increasing confinement time.</a:t>
            </a:r>
            <a:endParaRPr lang="en-US" altLang="en-US" b="1" i="1">
              <a:solidFill>
                <a:srgbClr val="990033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altLang="en-US" b="1" i="1">
                <a:solidFill>
                  <a:srgbClr val="990033"/>
                </a:solidFill>
                <a:latin typeface="Calibri" pitchFamily="34" charset="0"/>
                <a:ea typeface="ＭＳ Ｐゴシック" pitchFamily="34" charset="-128"/>
                <a:cs typeface="Comic Sans MS Bold" pitchFamily="66" charset="0"/>
              </a:rPr>
              <a:t> Output current pulse is  independent of species or charge state!</a:t>
            </a:r>
            <a:endParaRPr lang="en-US" altLang="en-US" b="1" i="1">
              <a:solidFill>
                <a:srgbClr val="990033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8204" name="Text Box 5"/>
          <p:cNvSpPr txBox="1">
            <a:spLocks noChangeArrowheads="1"/>
          </p:cNvSpPr>
          <p:nvPr/>
        </p:nvSpPr>
        <p:spPr bwMode="auto">
          <a:xfrm>
            <a:off x="2212975" y="228600"/>
            <a:ext cx="4314825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FF"/>
              </a:buClr>
              <a:buSzPct val="100000"/>
              <a:buFont typeface="Wingdings" pitchFamily="2" charset="2"/>
              <a:buNone/>
            </a:pPr>
            <a:r>
              <a:rPr lang="en-US" altLang="en-US" sz="2400" b="1">
                <a:solidFill>
                  <a:schemeClr val="hlink"/>
                </a:solidFill>
                <a:latin typeface="Comic Sans MS" pitchFamily="66" charset="0"/>
                <a:ea typeface="ＭＳ Ｐゴシック" pitchFamily="34" charset="-128"/>
                <a:cs typeface="Comic Sans MS Bold" pitchFamily="66" charset="0"/>
              </a:rPr>
              <a:t>Principle of EBIS Operation</a:t>
            </a:r>
          </a:p>
        </p:txBody>
      </p:sp>
      <p:sp>
        <p:nvSpPr>
          <p:cNvPr id="8205" name="Text Box 6"/>
          <p:cNvSpPr txBox="1">
            <a:spLocks noChangeArrowheads="1"/>
          </p:cNvSpPr>
          <p:nvPr/>
        </p:nvSpPr>
        <p:spPr bwMode="auto">
          <a:xfrm>
            <a:off x="365125" y="3006725"/>
            <a:ext cx="2057400" cy="460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800000"/>
                </a:solidFill>
                <a:latin typeface="Calibri" pitchFamily="34" charset="0"/>
              </a:rPr>
              <a:t>10A, 10-20 keV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>
            <a:extLst>
              <a:ext uri="{FF2B5EF4-FFF2-40B4-BE49-F238E27FC236}">
                <a16:creationId xmlns:a16="http://schemas.microsoft.com/office/drawing/2014/main" id="{A847687D-20A8-482E-8889-39867868FD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82000" cy="838200"/>
          </a:xfr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r>
              <a:rPr lang="en-US" altLang="en-US" sz="2400" b="0" i="0" cap="none" dirty="0">
                <a:ln>
                  <a:noFill/>
                </a:ln>
                <a:solidFill>
                  <a:srgbClr val="990000"/>
                </a:solidFill>
                <a:effectLst/>
                <a:latin typeface="Comic Sans MS" panose="030F0702030302020204" pitchFamily="66" charset="0"/>
                <a:ea typeface="ＭＳ Ｐゴシック" panose="020B0600070205080204" pitchFamily="34" charset="-128"/>
                <a:cs typeface="Comic Sans MS Bold" panose="030F0902030302020204" pitchFamily="66" charset="0"/>
              </a:rPr>
              <a:t>“Extended” EBIS upgrade with new “injector” solenoid for polarized  3He</a:t>
            </a:r>
            <a:r>
              <a:rPr lang="en-US" altLang="en-US" sz="2400" b="0" i="0" cap="none" baseline="30000" dirty="0">
                <a:ln>
                  <a:noFill/>
                </a:ln>
                <a:solidFill>
                  <a:srgbClr val="990000"/>
                </a:solidFill>
                <a:effectLst/>
                <a:latin typeface="Comic Sans MS" panose="030F0702030302020204" pitchFamily="66" charset="0"/>
                <a:ea typeface="ＭＳ Ｐゴシック" panose="020B0600070205080204" pitchFamily="34" charset="-128"/>
                <a:cs typeface="Comic Sans MS Bold" panose="030F0902030302020204" pitchFamily="66" charset="0"/>
              </a:rPr>
              <a:t>++</a:t>
            </a:r>
            <a:r>
              <a:rPr lang="en-US" altLang="en-US" sz="2400" b="0" i="0" cap="none" dirty="0">
                <a:ln>
                  <a:noFill/>
                </a:ln>
                <a:solidFill>
                  <a:srgbClr val="990000"/>
                </a:solidFill>
                <a:effectLst/>
                <a:latin typeface="Comic Sans MS" panose="030F0702030302020204" pitchFamily="66" charset="0"/>
                <a:ea typeface="ＭＳ Ｐゴシック" panose="020B0600070205080204" pitchFamily="34" charset="-128"/>
                <a:cs typeface="Comic Sans MS Bold" panose="030F0902030302020204" pitchFamily="66" charset="0"/>
              </a:rPr>
              <a:t> ion production</a:t>
            </a:r>
            <a:endParaRPr lang="en-US" altLang="en-US" sz="2400" cap="none" dirty="0">
              <a:ln>
                <a:noFill/>
              </a:ln>
              <a:solidFill>
                <a:srgbClr val="990000"/>
              </a:solidFill>
              <a:effectLst/>
              <a:latin typeface="Comic Sans MS" panose="030F0702030302020204" pitchFamily="66" charset="0"/>
              <a:ea typeface="ＭＳ Ｐゴシック" panose="020B0600070205080204" pitchFamily="34" charset="-128"/>
              <a:cs typeface="Comic Sans MS Bold" panose="030F0902030302020204" pitchFamily="66" charset="0"/>
            </a:endParaRPr>
          </a:p>
        </p:txBody>
      </p:sp>
      <p:pic>
        <p:nvPicPr>
          <p:cNvPr id="23555" name="Picture 3" descr="Tandem_EBIS_Electron optics+_Ion extraction_Contour.wmf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40455"/>
            <a:ext cx="8686800" cy="3459913"/>
          </a:xfr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 flipV="1">
            <a:off x="1865671" y="3886200"/>
            <a:ext cx="304800" cy="142568"/>
          </a:xfrm>
          <a:prstGeom prst="rect">
            <a:avLst/>
          </a:prstGeom>
          <a:solidFill>
            <a:srgbClr val="FF33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52885" y="4905486"/>
            <a:ext cx="2430024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Optically-pumped 3He cell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2133600" y="5562600"/>
            <a:ext cx="9144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0858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4287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17716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2288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6860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1432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6004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3He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+</a:t>
            </a:r>
          </a:p>
        </p:txBody>
      </p:sp>
      <p:sp>
        <p:nvSpPr>
          <p:cNvPr id="23559" name="TextBox 26"/>
          <p:cNvSpPr txBox="1">
            <a:spLocks noChangeArrowheads="1"/>
          </p:cNvSpPr>
          <p:nvPr/>
        </p:nvSpPr>
        <p:spPr bwMode="auto">
          <a:xfrm>
            <a:off x="7131342" y="5410200"/>
            <a:ext cx="2012658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0858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4287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17716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2288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6860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1432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6004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Up to 2×10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11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 3He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++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 ions/pulse</a:t>
            </a: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3810000" y="5530334"/>
            <a:ext cx="23622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0858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4287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17716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2288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6860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1432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6004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Ionization to 3He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++</a:t>
            </a:r>
          </a:p>
        </p:txBody>
      </p:sp>
      <p:sp>
        <p:nvSpPr>
          <p:cNvPr id="23561" name="TextBox 22"/>
          <p:cNvSpPr txBox="1">
            <a:spLocks noChangeArrowheads="1"/>
          </p:cNvSpPr>
          <p:nvPr/>
        </p:nvSpPr>
        <p:spPr bwMode="auto">
          <a:xfrm>
            <a:off x="3429000" y="1189703"/>
            <a:ext cx="559800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0858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4287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17716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2288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6860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1432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6004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Polarization and ionization in high magnetic field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 will produce 3He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++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 ion beam with P ≥ 80% 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H="1" flipV="1">
            <a:off x="2037736" y="4028768"/>
            <a:ext cx="457200" cy="1019286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3048000" y="5635042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6230461" y="56388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91779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933" y="1341437"/>
            <a:ext cx="8229600" cy="4525963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557981" y="5564751"/>
            <a:ext cx="7989888" cy="4000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5.0 T field, about 1.0 T field at minimal solenoid separation-30 cm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274638"/>
            <a:ext cx="8839200" cy="63976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/>
              </a:rPr>
              <a:t>Extended EBIS superconducting solenoids, April 2018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mic Sans MS" pitchFamily="66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610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EDA25-80A5-43A5-BF5B-E89B88DAC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altLang="en-US">
              <a:latin typeface="Comic Sans MS Bold" pitchFamily="66" charset="0"/>
            </a:endParaRP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0" y="103188"/>
            <a:ext cx="7886700" cy="5651500"/>
          </a:xfrm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58750" y="3346450"/>
            <a:ext cx="2320925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Circular polarized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Laser light at 1083 nm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8131175" cy="641350"/>
          </a:xfr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en-US" altLang="en-US" sz="2400" b="1">
                <a:solidFill>
                  <a:srgbClr val="24407B"/>
                </a:solidFill>
                <a:latin typeface="Comic Sans MS" pitchFamily="66" charset="0"/>
              </a:rPr>
              <a:t>3He optical pumping in high 2.0-5.0T magnetic field</a:t>
            </a:r>
            <a:endParaRPr lang="en-US" sz="2400" b="1">
              <a:solidFill>
                <a:srgbClr val="24407B"/>
              </a:solidFill>
              <a:latin typeface="Comic Sans MS" pitchFamily="66" charset="0"/>
            </a:endParaRPr>
          </a:p>
        </p:txBody>
      </p:sp>
      <p:pic>
        <p:nvPicPr>
          <p:cNvPr id="3174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0" y="1217613"/>
            <a:ext cx="7886700" cy="4349750"/>
          </a:xfrm>
          <a:ln w="3175">
            <a:solidFill>
              <a:srgbClr val="000000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EFBC-0B6A-4D5C-A205-4AD247A8A7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27025"/>
            <a:ext cx="7294563" cy="800100"/>
          </a:xfr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/>
          <a:lstStyle/>
          <a:p>
            <a:pPr algn="ctr" eaLnBrk="1" hangingPunct="1"/>
            <a:r>
              <a:rPr lang="en-US" altLang="en-US" sz="2400" b="1">
                <a:solidFill>
                  <a:srgbClr val="24407B"/>
                </a:solidFill>
                <a:latin typeface="Comic Sans MS" pitchFamily="66" charset="0"/>
              </a:rPr>
              <a:t>RF-discharge in 3.0 T magnetic field.</a:t>
            </a:r>
            <a:br>
              <a:rPr lang="en-US" altLang="en-US" sz="2400" b="1">
                <a:solidFill>
                  <a:srgbClr val="24407B"/>
                </a:solidFill>
                <a:latin typeface="Comic Sans MS" pitchFamily="66" charset="0"/>
              </a:rPr>
            </a:br>
            <a:r>
              <a:rPr lang="en-US" altLang="en-US" sz="2400" b="1">
                <a:solidFill>
                  <a:srgbClr val="24407B"/>
                </a:solidFill>
                <a:latin typeface="Comic Sans MS" pitchFamily="66" charset="0"/>
              </a:rPr>
              <a:t>3He-cell diameter-25mm</a:t>
            </a: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95538" y="1295400"/>
            <a:ext cx="4614862" cy="3243263"/>
          </a:xfrm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708025" y="5783263"/>
            <a:ext cx="6635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 Bold" pitchFamily="66" charset="0"/>
              <a:ea typeface="ＭＳ Ｐゴシック" pitchFamily="34" charset="-128"/>
              <a:cs typeface="Comic Sans MS Bold" pitchFamily="66" charset="0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304800" y="4657725"/>
            <a:ext cx="8640763" cy="9509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 Bold" pitchFamily="66" charset="0"/>
                <a:ea typeface="ＭＳ Ｐゴシック" pitchFamily="34" charset="-128"/>
                <a:cs typeface="Comic Sans MS Bold" pitchFamily="66" charset="0"/>
              </a:rPr>
              <a:t>RF-discharge parameters strongly affect maximum polarization.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 Bold" pitchFamily="66" charset="0"/>
                <a:ea typeface="ＭＳ Ｐゴシック" pitchFamily="34" charset="-128"/>
                <a:cs typeface="Comic Sans MS Bold" pitchFamily="66" charset="0"/>
              </a:rPr>
              <a:t>Optimization of the 3He -cell geometry (smaller diameter?) and electrodes for RF input should improve polarization.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57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066800"/>
            <a:ext cx="4947131" cy="5257800"/>
          </a:xfr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8580" name="Text Box 4"/>
          <p:cNvSpPr txBox="1">
            <a:spLocks noChangeArrowheads="1"/>
          </p:cNvSpPr>
          <p:nvPr/>
        </p:nvSpPr>
        <p:spPr bwMode="auto">
          <a:xfrm>
            <a:off x="-17206" y="1524000"/>
            <a:ext cx="3308350" cy="8255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Probe laser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absorption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polarimeter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7206" y="152400"/>
            <a:ext cx="9161206" cy="48736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Jan,2016, Sealed cell, OD-30 mm-Pol.- 88%, Field-2.0 T</a:t>
            </a: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703263"/>
          </a:xfrm>
        </p:spPr>
        <p:txBody>
          <a:bodyPr/>
          <a:lstStyle/>
          <a:p>
            <a:r>
              <a:rPr lang="en-US" sz="2800" b="1">
                <a:latin typeface="Comic Sans MS" pitchFamily="66" charset="0"/>
              </a:rPr>
              <a:t>Polarization measurements</a:t>
            </a:r>
            <a:r>
              <a:rPr lang="en-US"/>
              <a:t> </a:t>
            </a:r>
          </a:p>
        </p:txBody>
      </p:sp>
      <p:pic>
        <p:nvPicPr>
          <p:cNvPr id="4403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21038" y="2430463"/>
            <a:ext cx="2678112" cy="3205162"/>
          </a:xfrm>
          <a:ln w="3175">
            <a:solidFill>
              <a:srgbClr val="000000"/>
            </a:solidFill>
          </a:ln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" y="2430463"/>
            <a:ext cx="2530475" cy="32051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2988" y="2376488"/>
            <a:ext cx="2682875" cy="32591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752475" y="1450975"/>
            <a:ext cx="2105025" cy="6445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Isolation Valve (IV)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open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3465513" y="1450975"/>
            <a:ext cx="2105025" cy="6445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Isolation Valve (IV)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closed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6843713" y="1433513"/>
            <a:ext cx="1381125" cy="6445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Polarization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equilibrium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7127875" y="5751513"/>
            <a:ext cx="8731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80.3%</a:t>
            </a: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4308475" y="5751513"/>
            <a:ext cx="831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65.1%</a:t>
            </a: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1630363" y="5751513"/>
            <a:ext cx="831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34.9%</a:t>
            </a:r>
          </a:p>
        </p:txBody>
      </p:sp>
    </p:spTree>
    <p:extLst>
      <p:ext uri="{BB962C8B-B14F-4D97-AF65-F5344CB8AC3E}">
        <p14:creationId xmlns:p14="http://schemas.microsoft.com/office/powerpoint/2010/main" val="73728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7" name="Text Box 3"/>
          <p:cNvSpPr txBox="1">
            <a:spLocks noChangeArrowheads="1"/>
          </p:cNvSpPr>
          <p:nvPr/>
        </p:nvSpPr>
        <p:spPr bwMode="auto">
          <a:xfrm>
            <a:off x="1066800" y="2819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08" name="Text Box 4"/>
          <p:cNvSpPr txBox="1">
            <a:spLocks noChangeArrowheads="1"/>
          </p:cNvSpPr>
          <p:nvPr/>
        </p:nvSpPr>
        <p:spPr bwMode="auto">
          <a:xfrm>
            <a:off x="1219200" y="2971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09" name="Text Box 5"/>
          <p:cNvSpPr txBox="1">
            <a:spLocks noChangeArrowheads="1"/>
          </p:cNvSpPr>
          <p:nvPr/>
        </p:nvSpPr>
        <p:spPr bwMode="auto">
          <a:xfrm>
            <a:off x="1066800" y="23622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10" name="Text Box 6"/>
          <p:cNvSpPr txBox="1">
            <a:spLocks noChangeArrowheads="1"/>
          </p:cNvSpPr>
          <p:nvPr/>
        </p:nvSpPr>
        <p:spPr bwMode="auto">
          <a:xfrm>
            <a:off x="533400" y="1447800"/>
            <a:ext cx="1282700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Dissociator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2362200" y="1447800"/>
            <a:ext cx="165417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Separating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6-pole magnet</a:t>
            </a:r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4572000" y="1447800"/>
            <a:ext cx="1219200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RF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 transition</a:t>
            </a:r>
          </a:p>
        </p:txBody>
      </p:sp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609600" y="4343400"/>
            <a:ext cx="846138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Proton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source</a:t>
            </a:r>
          </a:p>
        </p:txBody>
      </p:sp>
      <p:sp>
        <p:nvSpPr>
          <p:cNvPr id="482314" name="Text Box 10"/>
          <p:cNvSpPr txBox="1">
            <a:spLocks noChangeArrowheads="1"/>
          </p:cNvSpPr>
          <p:nvPr/>
        </p:nvSpPr>
        <p:spPr bwMode="auto">
          <a:xfrm>
            <a:off x="2286000" y="4343400"/>
            <a:ext cx="1409700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Optically-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Pumped cell</a:t>
            </a:r>
          </a:p>
        </p:txBody>
      </p:sp>
      <p:sp>
        <p:nvSpPr>
          <p:cNvPr id="482315" name="Text Box 11"/>
          <p:cNvSpPr txBox="1">
            <a:spLocks noChangeArrowheads="1"/>
          </p:cNvSpPr>
          <p:nvPr/>
        </p:nvSpPr>
        <p:spPr bwMode="auto">
          <a:xfrm>
            <a:off x="4572000" y="4343400"/>
            <a:ext cx="112712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Sona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transition</a:t>
            </a:r>
          </a:p>
        </p:txBody>
      </p:sp>
      <p:sp>
        <p:nvSpPr>
          <p:cNvPr id="482316" name="Text Box 12"/>
          <p:cNvSpPr txBox="1">
            <a:spLocks noChangeArrowheads="1"/>
          </p:cNvSpPr>
          <p:nvPr/>
        </p:nvSpPr>
        <p:spPr bwMode="auto">
          <a:xfrm>
            <a:off x="6705600" y="1600200"/>
            <a:ext cx="1325563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ECR ionizer</a:t>
            </a:r>
          </a:p>
        </p:txBody>
      </p:sp>
      <p:sp>
        <p:nvSpPr>
          <p:cNvPr id="482317" name="Text Box 13"/>
          <p:cNvSpPr txBox="1">
            <a:spLocks noChangeArrowheads="1"/>
          </p:cNvSpPr>
          <p:nvPr/>
        </p:nvSpPr>
        <p:spPr bwMode="auto">
          <a:xfrm>
            <a:off x="6705600" y="2209800"/>
            <a:ext cx="1295400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Cs cell</a:t>
            </a:r>
          </a:p>
        </p:txBody>
      </p:sp>
      <p:sp>
        <p:nvSpPr>
          <p:cNvPr id="482318" name="Text Box 14"/>
          <p:cNvSpPr txBox="1">
            <a:spLocks noChangeArrowheads="1"/>
          </p:cNvSpPr>
          <p:nvPr/>
        </p:nvSpPr>
        <p:spPr bwMode="auto">
          <a:xfrm>
            <a:off x="6705600" y="2743200"/>
            <a:ext cx="1295400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Cs beam</a:t>
            </a:r>
          </a:p>
        </p:txBody>
      </p:sp>
      <p:sp>
        <p:nvSpPr>
          <p:cNvPr id="482319" name="Text Box 15"/>
          <p:cNvSpPr txBox="1">
            <a:spLocks noChangeArrowheads="1"/>
          </p:cNvSpPr>
          <p:nvPr/>
        </p:nvSpPr>
        <p:spPr bwMode="auto">
          <a:xfrm>
            <a:off x="6705600" y="3276600"/>
            <a:ext cx="1295400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Plasma ionizer</a:t>
            </a:r>
          </a:p>
        </p:txBody>
      </p:sp>
      <p:sp>
        <p:nvSpPr>
          <p:cNvPr id="482320" name="Text Box 16"/>
          <p:cNvSpPr txBox="1">
            <a:spLocks noChangeArrowheads="1"/>
          </p:cNvSpPr>
          <p:nvPr/>
        </p:nvSpPr>
        <p:spPr bwMode="auto">
          <a:xfrm>
            <a:off x="6705600" y="4419600"/>
            <a:ext cx="1295400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Na cell,8%</a:t>
            </a:r>
          </a:p>
        </p:txBody>
      </p:sp>
      <p:sp>
        <p:nvSpPr>
          <p:cNvPr id="482321" name="Text Box 17"/>
          <p:cNvSpPr txBox="1">
            <a:spLocks noChangeArrowheads="1"/>
          </p:cNvSpPr>
          <p:nvPr/>
        </p:nvSpPr>
        <p:spPr bwMode="auto">
          <a:xfrm>
            <a:off x="6705600" y="5181600"/>
            <a:ext cx="1295400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He cell,70%</a:t>
            </a:r>
          </a:p>
        </p:txBody>
      </p:sp>
      <p:sp>
        <p:nvSpPr>
          <p:cNvPr id="482322" name="Line 18"/>
          <p:cNvSpPr>
            <a:spLocks noChangeShapeType="1"/>
          </p:cNvSpPr>
          <p:nvPr/>
        </p:nvSpPr>
        <p:spPr bwMode="auto">
          <a:xfrm>
            <a:off x="5791200" y="1752600"/>
            <a:ext cx="9144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23" name="Line 19"/>
          <p:cNvSpPr>
            <a:spLocks noChangeShapeType="1"/>
          </p:cNvSpPr>
          <p:nvPr/>
        </p:nvSpPr>
        <p:spPr bwMode="auto">
          <a:xfrm>
            <a:off x="6172200" y="1752600"/>
            <a:ext cx="0" cy="175260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24" name="Line 20"/>
          <p:cNvSpPr>
            <a:spLocks noChangeShapeType="1"/>
          </p:cNvSpPr>
          <p:nvPr/>
        </p:nvSpPr>
        <p:spPr bwMode="auto">
          <a:xfrm>
            <a:off x="6172200" y="3505200"/>
            <a:ext cx="5334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25" name="Line 21"/>
          <p:cNvSpPr>
            <a:spLocks noChangeShapeType="1"/>
          </p:cNvSpPr>
          <p:nvPr/>
        </p:nvSpPr>
        <p:spPr bwMode="auto">
          <a:xfrm>
            <a:off x="6172200" y="2438400"/>
            <a:ext cx="5334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26" name="Line 22"/>
          <p:cNvSpPr>
            <a:spLocks noChangeShapeType="1"/>
          </p:cNvSpPr>
          <p:nvPr/>
        </p:nvSpPr>
        <p:spPr bwMode="auto">
          <a:xfrm>
            <a:off x="6172200" y="2971800"/>
            <a:ext cx="5334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27" name="Text Box 23"/>
          <p:cNvSpPr txBox="1">
            <a:spLocks noChangeArrowheads="1"/>
          </p:cNvSpPr>
          <p:nvPr/>
        </p:nvSpPr>
        <p:spPr bwMode="auto">
          <a:xfrm>
            <a:off x="2438400" y="2438400"/>
            <a:ext cx="1409700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Optically-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Pumped cell</a:t>
            </a:r>
          </a:p>
        </p:txBody>
      </p:sp>
      <p:sp>
        <p:nvSpPr>
          <p:cNvPr id="482328" name="Line 24"/>
          <p:cNvSpPr>
            <a:spLocks noChangeShapeType="1"/>
          </p:cNvSpPr>
          <p:nvPr/>
        </p:nvSpPr>
        <p:spPr bwMode="auto">
          <a:xfrm>
            <a:off x="1524000" y="4648200"/>
            <a:ext cx="7620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29" name="Line 25"/>
          <p:cNvSpPr>
            <a:spLocks noChangeShapeType="1"/>
          </p:cNvSpPr>
          <p:nvPr/>
        </p:nvSpPr>
        <p:spPr bwMode="auto">
          <a:xfrm>
            <a:off x="3733800" y="4648200"/>
            <a:ext cx="8382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0" name="Line 26"/>
          <p:cNvSpPr>
            <a:spLocks noChangeShapeType="1"/>
          </p:cNvSpPr>
          <p:nvPr/>
        </p:nvSpPr>
        <p:spPr bwMode="auto">
          <a:xfrm>
            <a:off x="3962400" y="1752600"/>
            <a:ext cx="6096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1" name="Line 27"/>
          <p:cNvSpPr>
            <a:spLocks noChangeShapeType="1"/>
          </p:cNvSpPr>
          <p:nvPr/>
        </p:nvSpPr>
        <p:spPr bwMode="auto">
          <a:xfrm>
            <a:off x="1828800" y="1752600"/>
            <a:ext cx="5334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2" name="Line 28"/>
          <p:cNvSpPr>
            <a:spLocks noChangeShapeType="1"/>
          </p:cNvSpPr>
          <p:nvPr/>
        </p:nvSpPr>
        <p:spPr bwMode="auto">
          <a:xfrm flipV="1">
            <a:off x="5105400" y="2057400"/>
            <a:ext cx="0" cy="76200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3" name="Line 29"/>
          <p:cNvSpPr>
            <a:spLocks noChangeShapeType="1"/>
          </p:cNvSpPr>
          <p:nvPr/>
        </p:nvSpPr>
        <p:spPr bwMode="auto">
          <a:xfrm>
            <a:off x="1219200" y="2057400"/>
            <a:ext cx="0" cy="76200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4" name="Line 30"/>
          <p:cNvSpPr>
            <a:spLocks noChangeShapeType="1"/>
          </p:cNvSpPr>
          <p:nvPr/>
        </p:nvSpPr>
        <p:spPr bwMode="auto">
          <a:xfrm>
            <a:off x="1219200" y="2819400"/>
            <a:ext cx="12192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5" name="Line 31"/>
          <p:cNvSpPr>
            <a:spLocks noChangeShapeType="1"/>
          </p:cNvSpPr>
          <p:nvPr/>
        </p:nvSpPr>
        <p:spPr bwMode="auto">
          <a:xfrm>
            <a:off x="3886200" y="2819400"/>
            <a:ext cx="12192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6" name="Line 32"/>
          <p:cNvSpPr>
            <a:spLocks noChangeShapeType="1"/>
          </p:cNvSpPr>
          <p:nvPr/>
        </p:nvSpPr>
        <p:spPr bwMode="auto">
          <a:xfrm>
            <a:off x="5715000" y="4648200"/>
            <a:ext cx="9906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7" name="Line 33"/>
          <p:cNvSpPr>
            <a:spLocks noChangeShapeType="1"/>
          </p:cNvSpPr>
          <p:nvPr/>
        </p:nvSpPr>
        <p:spPr bwMode="auto">
          <a:xfrm>
            <a:off x="6172200" y="5334000"/>
            <a:ext cx="5334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8" name="Line 34"/>
          <p:cNvSpPr>
            <a:spLocks noChangeShapeType="1"/>
          </p:cNvSpPr>
          <p:nvPr/>
        </p:nvSpPr>
        <p:spPr bwMode="auto">
          <a:xfrm>
            <a:off x="6172200" y="4648200"/>
            <a:ext cx="0" cy="68580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39" name="Rectangle 35"/>
          <p:cNvSpPr>
            <a:spLocks noChangeArrowheads="1"/>
          </p:cNvSpPr>
          <p:nvPr/>
        </p:nvSpPr>
        <p:spPr bwMode="auto">
          <a:xfrm>
            <a:off x="381000" y="1143000"/>
            <a:ext cx="3962400" cy="5334000"/>
          </a:xfrm>
          <a:prstGeom prst="rect">
            <a:avLst/>
          </a:prstGeom>
          <a:noFill/>
          <a:ln w="38100" cap="rnd">
            <a:solidFill>
              <a:srgbClr val="6600CC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40" name="Text Box 36"/>
          <p:cNvSpPr txBox="1">
            <a:spLocks noChangeArrowheads="1"/>
          </p:cNvSpPr>
          <p:nvPr/>
        </p:nvSpPr>
        <p:spPr bwMode="auto">
          <a:xfrm>
            <a:off x="974725" y="5518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41" name="Text Box 37"/>
          <p:cNvSpPr txBox="1">
            <a:spLocks noChangeArrowheads="1"/>
          </p:cNvSpPr>
          <p:nvPr/>
        </p:nvSpPr>
        <p:spPr bwMode="auto">
          <a:xfrm>
            <a:off x="914400" y="6019800"/>
            <a:ext cx="334739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Polarization by electron spin</a:t>
            </a:r>
          </a:p>
        </p:txBody>
      </p:sp>
      <p:sp>
        <p:nvSpPr>
          <p:cNvPr id="482342" name="Line 38"/>
          <p:cNvSpPr>
            <a:spLocks noChangeShapeType="1"/>
          </p:cNvSpPr>
          <p:nvPr/>
        </p:nvSpPr>
        <p:spPr bwMode="auto">
          <a:xfrm>
            <a:off x="6019800" y="1066800"/>
            <a:ext cx="0" cy="5334000"/>
          </a:xfrm>
          <a:prstGeom prst="line">
            <a:avLst/>
          </a:prstGeom>
          <a:noFill/>
          <a:ln w="38100" cap="rnd">
            <a:solidFill>
              <a:srgbClr val="66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43" name="Text Box 39"/>
          <p:cNvSpPr txBox="1">
            <a:spLocks noChangeArrowheads="1"/>
          </p:cNvSpPr>
          <p:nvPr/>
        </p:nvSpPr>
        <p:spPr bwMode="auto">
          <a:xfrm>
            <a:off x="4495800" y="5791200"/>
            <a:ext cx="1503938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Polarization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Transfer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protons</a:t>
            </a:r>
          </a:p>
        </p:txBody>
      </p:sp>
      <p:sp>
        <p:nvSpPr>
          <p:cNvPr id="482344" name="Text Box 40"/>
          <p:cNvSpPr txBox="1">
            <a:spLocks noChangeArrowheads="1"/>
          </p:cNvSpPr>
          <p:nvPr/>
        </p:nvSpPr>
        <p:spPr bwMode="auto">
          <a:xfrm>
            <a:off x="6695768" y="1056968"/>
            <a:ext cx="1295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Ionization</a:t>
            </a:r>
          </a:p>
        </p:txBody>
      </p:sp>
      <p:sp>
        <p:nvSpPr>
          <p:cNvPr id="482345" name="Text Box 41"/>
          <p:cNvSpPr txBox="1">
            <a:spLocks noChangeArrowheads="1"/>
          </p:cNvSpPr>
          <p:nvPr/>
        </p:nvSpPr>
        <p:spPr bwMode="auto">
          <a:xfrm>
            <a:off x="8229600" y="2209800"/>
            <a:ext cx="690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  <a:sym typeface="Symbol" pitchFamily="18" charset="2"/>
              </a:rPr>
              <a:t>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-</a:t>
            </a:r>
          </a:p>
        </p:txBody>
      </p:sp>
      <p:sp>
        <p:nvSpPr>
          <p:cNvPr id="482346" name="Text Box 42"/>
          <p:cNvSpPr txBox="1">
            <a:spLocks noChangeArrowheads="1"/>
          </p:cNvSpPr>
          <p:nvPr/>
        </p:nvSpPr>
        <p:spPr bwMode="auto">
          <a:xfrm>
            <a:off x="8229600" y="3429000"/>
            <a:ext cx="690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  <a:sym typeface="Symbol" pitchFamily="18" charset="2"/>
              </a:rPr>
              <a:t>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-</a:t>
            </a:r>
          </a:p>
        </p:txBody>
      </p:sp>
      <p:sp>
        <p:nvSpPr>
          <p:cNvPr id="482347" name="Text Box 43"/>
          <p:cNvSpPr txBox="1">
            <a:spLocks noChangeArrowheads="1"/>
          </p:cNvSpPr>
          <p:nvPr/>
        </p:nvSpPr>
        <p:spPr bwMode="auto">
          <a:xfrm>
            <a:off x="8229600" y="2743200"/>
            <a:ext cx="690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  <a:sym typeface="Symbol" pitchFamily="18" charset="2"/>
              </a:rPr>
              <a:t>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-</a:t>
            </a:r>
          </a:p>
        </p:txBody>
      </p:sp>
      <p:sp>
        <p:nvSpPr>
          <p:cNvPr id="482348" name="Text Box 44"/>
          <p:cNvSpPr txBox="1">
            <a:spLocks noChangeArrowheads="1"/>
          </p:cNvSpPr>
          <p:nvPr/>
        </p:nvSpPr>
        <p:spPr bwMode="auto">
          <a:xfrm>
            <a:off x="8229600" y="4419600"/>
            <a:ext cx="690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  <a:sym typeface="Symbol" pitchFamily="18" charset="2"/>
              </a:rPr>
              <a:t>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-</a:t>
            </a:r>
          </a:p>
        </p:txBody>
      </p:sp>
      <p:sp>
        <p:nvSpPr>
          <p:cNvPr id="482349" name="Text Box 45"/>
          <p:cNvSpPr txBox="1">
            <a:spLocks noChangeArrowheads="1"/>
          </p:cNvSpPr>
          <p:nvPr/>
        </p:nvSpPr>
        <p:spPr bwMode="auto">
          <a:xfrm>
            <a:off x="8153400" y="1600200"/>
            <a:ext cx="762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  <a:sym typeface="Symbol" pitchFamily="18" charset="2"/>
              </a:rPr>
              <a:t>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+</a:t>
            </a:r>
          </a:p>
        </p:txBody>
      </p:sp>
      <p:sp>
        <p:nvSpPr>
          <p:cNvPr id="482350" name="Text Box 46"/>
          <p:cNvSpPr txBox="1">
            <a:spLocks noChangeArrowheads="1"/>
          </p:cNvSpPr>
          <p:nvPr/>
        </p:nvSpPr>
        <p:spPr bwMode="auto">
          <a:xfrm>
            <a:off x="8229600" y="5181600"/>
            <a:ext cx="690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  <a:sym typeface="Symbol" pitchFamily="18" charset="2"/>
              </a:rPr>
              <a:t>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+</a:t>
            </a:r>
          </a:p>
        </p:txBody>
      </p:sp>
      <p:sp>
        <p:nvSpPr>
          <p:cNvPr id="482351" name="AutoShape 47"/>
          <p:cNvSpPr>
            <a:spLocks noChangeArrowheads="1"/>
          </p:cNvSpPr>
          <p:nvPr/>
        </p:nvSpPr>
        <p:spPr bwMode="auto">
          <a:xfrm>
            <a:off x="3609975" y="3472934"/>
            <a:ext cx="381000" cy="762000"/>
          </a:xfrm>
          <a:prstGeom prst="curvedLeft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52" name="Text Box 48"/>
          <p:cNvSpPr txBox="1">
            <a:spLocks noChangeArrowheads="1"/>
          </p:cNvSpPr>
          <p:nvPr/>
        </p:nvSpPr>
        <p:spPr bwMode="auto">
          <a:xfrm>
            <a:off x="1524000" y="3810000"/>
            <a:ext cx="198002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Optical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pumping</a:t>
            </a:r>
          </a:p>
        </p:txBody>
      </p:sp>
      <p:sp>
        <p:nvSpPr>
          <p:cNvPr id="482353" name="Text Box 49"/>
          <p:cNvSpPr txBox="1">
            <a:spLocks noChangeArrowheads="1"/>
          </p:cNvSpPr>
          <p:nvPr/>
        </p:nvSpPr>
        <p:spPr bwMode="auto">
          <a:xfrm>
            <a:off x="2286000" y="5105400"/>
            <a:ext cx="1409700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Optically-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Pumped cell</a:t>
            </a:r>
          </a:p>
        </p:txBody>
      </p:sp>
      <p:sp>
        <p:nvSpPr>
          <p:cNvPr id="482354" name="Text Box 50"/>
          <p:cNvSpPr txBox="1">
            <a:spLocks noChangeArrowheads="1"/>
          </p:cNvSpPr>
          <p:nvPr/>
        </p:nvSpPr>
        <p:spPr bwMode="auto">
          <a:xfrm>
            <a:off x="609600" y="5105400"/>
            <a:ext cx="87312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H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Source</a:t>
            </a:r>
          </a:p>
        </p:txBody>
      </p:sp>
      <p:sp>
        <p:nvSpPr>
          <p:cNvPr id="482355" name="Line 51"/>
          <p:cNvSpPr>
            <a:spLocks noChangeShapeType="1"/>
          </p:cNvSpPr>
          <p:nvPr/>
        </p:nvSpPr>
        <p:spPr bwMode="auto">
          <a:xfrm>
            <a:off x="1524000" y="5410200"/>
            <a:ext cx="762000" cy="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56" name="Line 52"/>
          <p:cNvSpPr>
            <a:spLocks noChangeShapeType="1"/>
          </p:cNvSpPr>
          <p:nvPr/>
        </p:nvSpPr>
        <p:spPr bwMode="auto">
          <a:xfrm flipV="1">
            <a:off x="3733800" y="4800600"/>
            <a:ext cx="685800" cy="609600"/>
          </a:xfrm>
          <a:prstGeom prst="line">
            <a:avLst/>
          </a:prstGeom>
          <a:noFill/>
          <a:ln w="28575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2358" name="Text Box 54"/>
          <p:cNvSpPr txBox="1">
            <a:spLocks noChangeArrowheads="1"/>
          </p:cNvSpPr>
          <p:nvPr/>
        </p:nvSpPr>
        <p:spPr bwMode="auto">
          <a:xfrm>
            <a:off x="3656012" y="1288435"/>
            <a:ext cx="65915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 Bold" panose="030F0902030302020204" pitchFamily="66" charset="0"/>
                <a:ea typeface="ＭＳ Ｐゴシック"/>
                <a:cs typeface="Arial" pitchFamily="34" charset="0"/>
              </a:rPr>
              <a:t>ABS</a:t>
            </a:r>
          </a:p>
        </p:txBody>
      </p:sp>
      <p:sp>
        <p:nvSpPr>
          <p:cNvPr id="482359" name="Text Box 55"/>
          <p:cNvSpPr txBox="1">
            <a:spLocks noChangeArrowheads="1"/>
          </p:cNvSpPr>
          <p:nvPr/>
        </p:nvSpPr>
        <p:spPr bwMode="auto">
          <a:xfrm>
            <a:off x="3657600" y="2286000"/>
            <a:ext cx="5365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Arial" pitchFamily="34" charset="0"/>
              </a:rPr>
              <a:t>LDS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3138" y="304800"/>
            <a:ext cx="5974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Proton polarization techniques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7001" y="4187328"/>
            <a:ext cx="8963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OPPIS</a:t>
            </a:r>
          </a:p>
        </p:txBody>
      </p:sp>
    </p:spTree>
    <p:extLst>
      <p:ext uri="{BB962C8B-B14F-4D97-AF65-F5344CB8AC3E}">
        <p14:creationId xmlns:p14="http://schemas.microsoft.com/office/powerpoint/2010/main" val="482406371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899AA-CEA9-490D-8EC2-C8C5D865E8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2763" y="419100"/>
            <a:ext cx="8382000" cy="533400"/>
          </a:xfr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/>
          <a:lstStyle/>
          <a:p>
            <a:pPr algn="ctr" eaLnBrk="1" hangingPunct="1"/>
            <a:r>
              <a:rPr lang="en-US" altLang="en-US" sz="2400" b="1">
                <a:solidFill>
                  <a:srgbClr val="24407B"/>
                </a:solidFill>
                <a:latin typeface="Comic Sans MS" pitchFamily="66" charset="0"/>
              </a:rPr>
              <a:t>3He-gas purification and filling system</a:t>
            </a: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057400"/>
            <a:ext cx="4071938" cy="3097213"/>
          </a:xfrm>
          <a:ln w="3175">
            <a:solidFill>
              <a:srgbClr val="000000"/>
            </a:solidFill>
          </a:ln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230313" y="1201738"/>
            <a:ext cx="2933688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Modified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Cryo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-pump for 3He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purification and storage</a:t>
            </a:r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3140075" y="1846263"/>
            <a:ext cx="963613" cy="20240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1201738"/>
            <a:ext cx="3460750" cy="49291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775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505200" cy="2298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267200" cy="2362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1669" name="Rectangle 5">
            <a:extLst>
              <a:ext uri="{FF2B5EF4-FFF2-40B4-BE49-F238E27FC236}">
                <a16:creationId xmlns:a16="http://schemas.microsoft.com/office/drawing/2014/main" id="{0BF3FC13-B11C-4D22-88D5-2A5F2826D8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458200" cy="609600"/>
          </a:xfrm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2400" i="0" cap="none">
                <a:ln>
                  <a:noFill/>
                </a:ln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ＭＳ Ｐゴシック" panose="020B0600070205080204" pitchFamily="34" charset="-128"/>
                <a:cs typeface="Comic Sans MS Bold" panose="030F0902030302020204" pitchFamily="66" charset="0"/>
              </a:rPr>
              <a:t>3He –optically-pumped cell in the high magnetic field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838200" y="4544372"/>
            <a:ext cx="2089150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Drift tube -40 kV</a:t>
            </a:r>
          </a:p>
        </p:txBody>
      </p:sp>
      <p:sp>
        <p:nvSpPr>
          <p:cNvPr id="30726" name="Line 7"/>
          <p:cNvSpPr>
            <a:spLocks noChangeShapeType="1"/>
          </p:cNvSpPr>
          <p:nvPr/>
        </p:nvSpPr>
        <p:spPr bwMode="auto">
          <a:xfrm flipV="1">
            <a:off x="1752600" y="3733800"/>
            <a:ext cx="1447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3505199" y="4544372"/>
            <a:ext cx="1179513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Insulator</a:t>
            </a:r>
          </a:p>
        </p:txBody>
      </p:sp>
      <p:sp>
        <p:nvSpPr>
          <p:cNvPr id="30728" name="Line 9"/>
          <p:cNvSpPr>
            <a:spLocks noChangeShapeType="1"/>
          </p:cNvSpPr>
          <p:nvPr/>
        </p:nvSpPr>
        <p:spPr bwMode="auto">
          <a:xfrm flipH="1" flipV="1">
            <a:off x="3657600" y="3048000"/>
            <a:ext cx="533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5241925" y="4613275"/>
            <a:ext cx="1454150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Pulsed valve</a:t>
            </a:r>
          </a:p>
        </p:txBody>
      </p:sp>
      <p:sp>
        <p:nvSpPr>
          <p:cNvPr id="30730" name="Line 11"/>
          <p:cNvSpPr>
            <a:spLocks noChangeShapeType="1"/>
          </p:cNvSpPr>
          <p:nvPr/>
        </p:nvSpPr>
        <p:spPr bwMode="auto">
          <a:xfrm flipV="1">
            <a:off x="5715000" y="2819400"/>
            <a:ext cx="990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3870325" y="1031875"/>
            <a:ext cx="1467068" cy="46166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3He-cell</a:t>
            </a:r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 flipH="1">
            <a:off x="3048000" y="1524000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22F31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30733" name="Title 1"/>
          <p:cNvSpPr>
            <a:spLocks/>
          </p:cNvSpPr>
          <p:nvPr/>
        </p:nvSpPr>
        <p:spPr bwMode="auto">
          <a:xfrm>
            <a:off x="190500" y="5094288"/>
            <a:ext cx="8458200" cy="9144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 sz="20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2pPr>
            <a:lvl3pPr marL="10858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10000"/>
              <a:buFont typeface="Courier New" pitchFamily="49" charset="0"/>
              <a:buChar char="o"/>
              <a:defRPr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3pPr>
            <a:lvl4pPr marL="14287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4pPr>
            <a:lvl5pPr marL="1771650" indent="-2286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5pPr>
            <a:lvl6pPr marL="22288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6pPr>
            <a:lvl7pPr marL="26860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7pPr>
            <a:lvl8pPr marL="31432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8pPr>
            <a:lvl9pPr marL="360045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>
                <a:solidFill>
                  <a:schemeClr val="tx1"/>
                </a:solidFill>
                <a:latin typeface="Comic Sans MS Bold" pitchFamily="66" charset="0"/>
                <a:ea typeface="MS PGothic" pitchFamily="34" charset="-128"/>
                <a:cs typeface="Comic Sans MS Bold" pitchFamily="66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Long, small diameter drift tube works like a 3He storage cell, which reduces gas load to the EBIS vacuum system and increases polarization due to ionization localization in the high magnetic field region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685323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646" name="Picture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1825"/>
            <a:ext cx="9144000" cy="2398713"/>
          </a:xfr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8647" name="Text Box 7"/>
          <p:cNvSpPr txBox="1">
            <a:spLocks noChangeArrowheads="1"/>
          </p:cNvSpPr>
          <p:nvPr/>
        </p:nvSpPr>
        <p:spPr bwMode="auto">
          <a:xfrm>
            <a:off x="7938" y="4572000"/>
            <a:ext cx="8921750" cy="1619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The development of the 3He polarizing apparatuses, the spin-rotator,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and the nuclear polarimeter at the 3He++ ion beam energy 6.0 MeV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(in the  high-energy beam transport line after the EBIS drift-tube Linac)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is funded by the DOE Research and Development Funds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the Next Generation Nuclear Physics Accelerators Facilities.</a:t>
            </a:r>
          </a:p>
        </p:txBody>
      </p:sp>
      <p:sp>
        <p:nvSpPr>
          <p:cNvPr id="1008648" name="Text Box 8"/>
          <p:cNvSpPr txBox="1">
            <a:spLocks noChangeArrowheads="1"/>
          </p:cNvSpPr>
          <p:nvPr/>
        </p:nvSpPr>
        <p:spPr bwMode="auto">
          <a:xfrm>
            <a:off x="7146925" y="2246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8649" name="Text Box 9"/>
          <p:cNvSpPr txBox="1">
            <a:spLocks noChangeArrowheads="1"/>
          </p:cNvSpPr>
          <p:nvPr/>
        </p:nvSpPr>
        <p:spPr bwMode="auto">
          <a:xfrm>
            <a:off x="6324600" y="1524000"/>
            <a:ext cx="2605088" cy="4000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3He-4He-scattering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3He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++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spin rotator and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polarimeter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in the EBIS HEBT line at 6.0 MeV beam energy</a:t>
            </a:r>
          </a:p>
        </p:txBody>
      </p:sp>
    </p:spTree>
    <p:extLst>
      <p:ext uri="{BB962C8B-B14F-4D97-AF65-F5344CB8AC3E}">
        <p14:creationId xmlns:p14="http://schemas.microsoft.com/office/powerpoint/2010/main" val="2950492497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Line 1028"/>
          <p:cNvSpPr>
            <a:spLocks noChangeShapeType="1"/>
          </p:cNvSpPr>
          <p:nvPr/>
        </p:nvSpPr>
        <p:spPr bwMode="auto">
          <a:xfrm>
            <a:off x="2952750" y="5499100"/>
            <a:ext cx="109538" cy="42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47" name="Freeform 1029"/>
          <p:cNvSpPr>
            <a:spLocks/>
          </p:cNvSpPr>
          <p:nvPr/>
        </p:nvSpPr>
        <p:spPr bwMode="auto">
          <a:xfrm>
            <a:off x="6461125" y="3783013"/>
            <a:ext cx="463550" cy="390525"/>
          </a:xfrm>
          <a:custGeom>
            <a:avLst/>
            <a:gdLst>
              <a:gd name="T0" fmla="*/ 0 w 292"/>
              <a:gd name="T1" fmla="*/ 2147483647 h 246"/>
              <a:gd name="T2" fmla="*/ 2147483647 w 292"/>
              <a:gd name="T3" fmla="*/ 2147483647 h 246"/>
              <a:gd name="T4" fmla="*/ 2147483647 w 292"/>
              <a:gd name="T5" fmla="*/ 2147483647 h 246"/>
              <a:gd name="T6" fmla="*/ 2147483647 w 292"/>
              <a:gd name="T7" fmla="*/ 2147483647 h 246"/>
              <a:gd name="T8" fmla="*/ 2147483647 w 292"/>
              <a:gd name="T9" fmla="*/ 2147483647 h 246"/>
              <a:gd name="T10" fmla="*/ 2147483647 w 292"/>
              <a:gd name="T11" fmla="*/ 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2"/>
              <a:gd name="T19" fmla="*/ 0 h 246"/>
              <a:gd name="T20" fmla="*/ 292 w 292"/>
              <a:gd name="T21" fmla="*/ 246 h 2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2" h="246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48" name="Oval 1030"/>
          <p:cNvSpPr>
            <a:spLocks noChangeArrowheads="1"/>
          </p:cNvSpPr>
          <p:nvPr/>
        </p:nvSpPr>
        <p:spPr bwMode="auto">
          <a:xfrm>
            <a:off x="1685925" y="2757488"/>
            <a:ext cx="5510213" cy="1587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49" name="Rectangle 1031"/>
          <p:cNvSpPr>
            <a:spLocks noChangeArrowheads="1"/>
          </p:cNvSpPr>
          <p:nvPr/>
        </p:nvSpPr>
        <p:spPr bwMode="auto">
          <a:xfrm>
            <a:off x="4056063" y="2317750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0" name="Rectangle 1032"/>
          <p:cNvSpPr>
            <a:spLocks noChangeArrowheads="1"/>
          </p:cNvSpPr>
          <p:nvPr/>
        </p:nvSpPr>
        <p:spPr bwMode="auto">
          <a:xfrm>
            <a:off x="6324600" y="2667000"/>
            <a:ext cx="18303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1" name="Rectangle 1033"/>
          <p:cNvSpPr>
            <a:spLocks noChangeArrowheads="1"/>
          </p:cNvSpPr>
          <p:nvPr/>
        </p:nvSpPr>
        <p:spPr bwMode="auto">
          <a:xfrm>
            <a:off x="6729413" y="4000500"/>
            <a:ext cx="1020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2" name="Rectangle 1034"/>
          <p:cNvSpPr>
            <a:spLocks noChangeArrowheads="1"/>
          </p:cNvSpPr>
          <p:nvPr/>
        </p:nvSpPr>
        <p:spPr bwMode="auto">
          <a:xfrm>
            <a:off x="4486275" y="4414838"/>
            <a:ext cx="10207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3" name="Rectangle 1035"/>
          <p:cNvSpPr>
            <a:spLocks noChangeArrowheads="1"/>
          </p:cNvSpPr>
          <p:nvPr/>
        </p:nvSpPr>
        <p:spPr bwMode="auto">
          <a:xfrm>
            <a:off x="1481138" y="4232275"/>
            <a:ext cx="10398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4" name="Rectangle 1037"/>
          <p:cNvSpPr>
            <a:spLocks noChangeArrowheads="1"/>
          </p:cNvSpPr>
          <p:nvPr/>
        </p:nvSpPr>
        <p:spPr bwMode="auto">
          <a:xfrm>
            <a:off x="4114800" y="3810000"/>
            <a:ext cx="555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STAR</a:t>
            </a:r>
          </a:p>
        </p:txBody>
      </p:sp>
      <p:sp>
        <p:nvSpPr>
          <p:cNvPr id="1004555" name="Rectangle 1038"/>
          <p:cNvSpPr>
            <a:spLocks noChangeArrowheads="1"/>
          </p:cNvSpPr>
          <p:nvPr/>
        </p:nvSpPr>
        <p:spPr bwMode="auto">
          <a:xfrm>
            <a:off x="2209800" y="3505200"/>
            <a:ext cx="885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PHENIX</a:t>
            </a:r>
            <a:r>
              <a:rPr kumimoji="0" lang="en-US" altLang="ja-JP" sz="2400" b="1" i="1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 </a:t>
            </a:r>
            <a:endParaRPr kumimoji="0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6" name="Rectangle 1039"/>
          <p:cNvSpPr>
            <a:spLocks noChangeArrowheads="1"/>
          </p:cNvSpPr>
          <p:nvPr/>
        </p:nvSpPr>
        <p:spPr bwMode="auto">
          <a:xfrm>
            <a:off x="3927475" y="3257550"/>
            <a:ext cx="9032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7" name="Rectangle 1040"/>
          <p:cNvSpPr>
            <a:spLocks noChangeArrowheads="1"/>
          </p:cNvSpPr>
          <p:nvPr/>
        </p:nvSpPr>
        <p:spPr bwMode="auto">
          <a:xfrm>
            <a:off x="3727450" y="5400675"/>
            <a:ext cx="531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58" name="Rectangle 1041"/>
          <p:cNvSpPr>
            <a:spLocks noChangeArrowheads="1"/>
          </p:cNvSpPr>
          <p:nvPr/>
        </p:nvSpPr>
        <p:spPr bwMode="auto">
          <a:xfrm>
            <a:off x="3429000" y="5410200"/>
            <a:ext cx="1447800" cy="30797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rPr>
              <a:t>AGS, 24GeV</a:t>
            </a:r>
          </a:p>
        </p:txBody>
      </p:sp>
      <p:sp>
        <p:nvSpPr>
          <p:cNvPr id="1004559" name="Rectangle 1042"/>
          <p:cNvSpPr>
            <a:spLocks noChangeArrowheads="1"/>
          </p:cNvSpPr>
          <p:nvPr/>
        </p:nvSpPr>
        <p:spPr bwMode="auto">
          <a:xfrm>
            <a:off x="1774825" y="5295900"/>
            <a:ext cx="6286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60" name="Rectangle 1043"/>
          <p:cNvSpPr>
            <a:spLocks noChangeArrowheads="1"/>
          </p:cNvSpPr>
          <p:nvPr/>
        </p:nvSpPr>
        <p:spPr bwMode="auto">
          <a:xfrm>
            <a:off x="1676400" y="5410200"/>
            <a:ext cx="66040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LINAC</a:t>
            </a:r>
          </a:p>
        </p:txBody>
      </p:sp>
      <p:sp>
        <p:nvSpPr>
          <p:cNvPr id="1004561" name="Rectangle 1044"/>
          <p:cNvSpPr>
            <a:spLocks noChangeArrowheads="1"/>
          </p:cNvSpPr>
          <p:nvPr/>
        </p:nvSpPr>
        <p:spPr bwMode="auto">
          <a:xfrm>
            <a:off x="2057400" y="6400800"/>
            <a:ext cx="1981200" cy="2476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BOOSTER, 2.5 GeV</a:t>
            </a:r>
          </a:p>
        </p:txBody>
      </p:sp>
      <p:sp>
        <p:nvSpPr>
          <p:cNvPr id="1004562" name="Rectangle 1045"/>
          <p:cNvSpPr>
            <a:spLocks noChangeArrowheads="1"/>
          </p:cNvSpPr>
          <p:nvPr/>
        </p:nvSpPr>
        <p:spPr bwMode="auto">
          <a:xfrm>
            <a:off x="2403475" y="4741863"/>
            <a:ext cx="9953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63" name="Oval 1046"/>
          <p:cNvSpPr>
            <a:spLocks noChangeArrowheads="1"/>
          </p:cNvSpPr>
          <p:nvPr/>
        </p:nvSpPr>
        <p:spPr bwMode="auto">
          <a:xfrm>
            <a:off x="3252788" y="5262563"/>
            <a:ext cx="1658937" cy="744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64" name="Arc 1047"/>
          <p:cNvSpPr>
            <a:spLocks/>
          </p:cNvSpPr>
          <p:nvPr/>
        </p:nvSpPr>
        <p:spPr bwMode="auto">
          <a:xfrm flipH="1">
            <a:off x="2600325" y="2830513"/>
            <a:ext cx="1897063" cy="711200"/>
          </a:xfrm>
          <a:custGeom>
            <a:avLst/>
            <a:gdLst>
              <a:gd name="T0" fmla="*/ 2147483647 w 15493"/>
              <a:gd name="T1" fmla="*/ 0 h 21120"/>
              <a:gd name="T2" fmla="*/ 2147483647 w 15493"/>
              <a:gd name="T3" fmla="*/ 2147483647 h 21120"/>
              <a:gd name="T4" fmla="*/ 0 w 15493"/>
              <a:gd name="T5" fmla="*/ 2147483647 h 21120"/>
              <a:gd name="T6" fmla="*/ 0 60000 65536"/>
              <a:gd name="T7" fmla="*/ 0 60000 65536"/>
              <a:gd name="T8" fmla="*/ 0 60000 65536"/>
              <a:gd name="T9" fmla="*/ 0 w 15493"/>
              <a:gd name="T10" fmla="*/ 0 h 21120"/>
              <a:gd name="T11" fmla="*/ 15493 w 15493"/>
              <a:gd name="T12" fmla="*/ 21120 h 21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93" h="21120" fill="none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</a:path>
              <a:path w="15493" h="21120" stroke="0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  <a:lnTo>
                  <a:pt x="0" y="21120"/>
                </a:lnTo>
                <a:lnTo>
                  <a:pt x="4529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65" name="Arc 1048"/>
          <p:cNvSpPr>
            <a:spLocks/>
          </p:cNvSpPr>
          <p:nvPr/>
        </p:nvSpPr>
        <p:spPr bwMode="auto">
          <a:xfrm flipH="1">
            <a:off x="1790700" y="3251200"/>
            <a:ext cx="2646363" cy="544513"/>
          </a:xfrm>
          <a:custGeom>
            <a:avLst/>
            <a:gdLst>
              <a:gd name="T0" fmla="*/ 2147483647 w 21600"/>
              <a:gd name="T1" fmla="*/ 0 h 16156"/>
              <a:gd name="T2" fmla="*/ 2147483647 w 21600"/>
              <a:gd name="T3" fmla="*/ 2147483647 h 16156"/>
              <a:gd name="T4" fmla="*/ 0 w 21600"/>
              <a:gd name="T5" fmla="*/ 2147483647 h 16156"/>
              <a:gd name="T6" fmla="*/ 0 60000 65536"/>
              <a:gd name="T7" fmla="*/ 0 60000 65536"/>
              <a:gd name="T8" fmla="*/ 0 60000 65536"/>
              <a:gd name="T9" fmla="*/ 0 w 21600"/>
              <a:gd name="T10" fmla="*/ 0 h 16156"/>
              <a:gd name="T11" fmla="*/ 21600 w 21600"/>
              <a:gd name="T12" fmla="*/ 16156 h 16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56" fill="none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</a:path>
              <a:path w="21600" h="16156" stroke="0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  <a:lnTo>
                  <a:pt x="0" y="8522"/>
                </a:lnTo>
                <a:lnTo>
                  <a:pt x="19847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66" name="Arc 1049"/>
          <p:cNvSpPr>
            <a:spLocks/>
          </p:cNvSpPr>
          <p:nvPr/>
        </p:nvSpPr>
        <p:spPr bwMode="auto">
          <a:xfrm flipH="1">
            <a:off x="4433888" y="3244850"/>
            <a:ext cx="2646362" cy="538163"/>
          </a:xfrm>
          <a:custGeom>
            <a:avLst/>
            <a:gdLst>
              <a:gd name="T0" fmla="*/ 2147483647 w 21600"/>
              <a:gd name="T1" fmla="*/ 2147483647 h 15969"/>
              <a:gd name="T2" fmla="*/ 2147483647 w 21600"/>
              <a:gd name="T3" fmla="*/ 0 h 15969"/>
              <a:gd name="T4" fmla="*/ 2147483647 w 21600"/>
              <a:gd name="T5" fmla="*/ 2147483647 h 15969"/>
              <a:gd name="T6" fmla="*/ 0 60000 65536"/>
              <a:gd name="T7" fmla="*/ 0 60000 65536"/>
              <a:gd name="T8" fmla="*/ 0 60000 65536"/>
              <a:gd name="T9" fmla="*/ 0 w 21600"/>
              <a:gd name="T10" fmla="*/ 0 h 15969"/>
              <a:gd name="T11" fmla="*/ 21600 w 21600"/>
              <a:gd name="T12" fmla="*/ 15969 h 15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69" fill="none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</a:path>
              <a:path w="21600" h="15969" stroke="0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  <a:lnTo>
                  <a:pt x="21600" y="8570"/>
                </a:lnTo>
                <a:lnTo>
                  <a:pt x="1306" y="15969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67" name="Arc 1050"/>
          <p:cNvSpPr>
            <a:spLocks/>
          </p:cNvSpPr>
          <p:nvPr/>
        </p:nvSpPr>
        <p:spPr bwMode="auto">
          <a:xfrm flipH="1">
            <a:off x="4572000" y="3429000"/>
            <a:ext cx="1779588" cy="828675"/>
          </a:xfrm>
          <a:custGeom>
            <a:avLst/>
            <a:gdLst>
              <a:gd name="T0" fmla="*/ 2147483647 w 14614"/>
              <a:gd name="T1" fmla="*/ 2147483647 h 21395"/>
              <a:gd name="T2" fmla="*/ 0 w 14614"/>
              <a:gd name="T3" fmla="*/ 2147483647 h 21395"/>
              <a:gd name="T4" fmla="*/ 2147483647 w 14614"/>
              <a:gd name="T5" fmla="*/ 0 h 21395"/>
              <a:gd name="T6" fmla="*/ 0 60000 65536"/>
              <a:gd name="T7" fmla="*/ 0 60000 65536"/>
              <a:gd name="T8" fmla="*/ 0 60000 65536"/>
              <a:gd name="T9" fmla="*/ 0 w 14614"/>
              <a:gd name="T10" fmla="*/ 0 h 21395"/>
              <a:gd name="T11" fmla="*/ 14614 w 14614"/>
              <a:gd name="T12" fmla="*/ 21395 h 213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14" h="21395" fill="none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</a:path>
              <a:path w="14614" h="21395" stroke="0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  <a:lnTo>
                  <a:pt x="14614" y="0"/>
                </a:lnTo>
                <a:lnTo>
                  <a:pt x="11645" y="21395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68" name="Arc 1051"/>
          <p:cNvSpPr>
            <a:spLocks/>
          </p:cNvSpPr>
          <p:nvPr/>
        </p:nvSpPr>
        <p:spPr bwMode="auto">
          <a:xfrm flipH="1">
            <a:off x="2578100" y="3619500"/>
            <a:ext cx="1970088" cy="631825"/>
          </a:xfrm>
          <a:custGeom>
            <a:avLst/>
            <a:gdLst>
              <a:gd name="T0" fmla="*/ 2147483647 w 16143"/>
              <a:gd name="T1" fmla="*/ 2147483647 h 21035"/>
              <a:gd name="T2" fmla="*/ 2147483647 w 16143"/>
              <a:gd name="T3" fmla="*/ 2147483647 h 21035"/>
              <a:gd name="T4" fmla="*/ 0 w 16143"/>
              <a:gd name="T5" fmla="*/ 0 h 21035"/>
              <a:gd name="T6" fmla="*/ 0 60000 65536"/>
              <a:gd name="T7" fmla="*/ 0 60000 65536"/>
              <a:gd name="T8" fmla="*/ 0 60000 65536"/>
              <a:gd name="T9" fmla="*/ 0 w 16143"/>
              <a:gd name="T10" fmla="*/ 0 h 21035"/>
              <a:gd name="T11" fmla="*/ 16143 w 16143"/>
              <a:gd name="T12" fmla="*/ 21035 h 21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43" h="21035" fill="none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</a:path>
              <a:path w="16143" h="21035" stroke="0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  <a:lnTo>
                  <a:pt x="0" y="0"/>
                </a:lnTo>
                <a:lnTo>
                  <a:pt x="16143" y="1435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69" name="Arc 1052"/>
          <p:cNvSpPr>
            <a:spLocks/>
          </p:cNvSpPr>
          <p:nvPr/>
        </p:nvSpPr>
        <p:spPr bwMode="auto">
          <a:xfrm flipH="1">
            <a:off x="4427538" y="2836863"/>
            <a:ext cx="1852612" cy="700087"/>
          </a:xfrm>
          <a:custGeom>
            <a:avLst/>
            <a:gdLst>
              <a:gd name="T0" fmla="*/ 0 w 15115"/>
              <a:gd name="T1" fmla="*/ 2147483647 h 21197"/>
              <a:gd name="T2" fmla="*/ 2147483647 w 15115"/>
              <a:gd name="T3" fmla="*/ 0 h 21197"/>
              <a:gd name="T4" fmla="*/ 2147483647 w 15115"/>
              <a:gd name="T5" fmla="*/ 2147483647 h 21197"/>
              <a:gd name="T6" fmla="*/ 0 60000 65536"/>
              <a:gd name="T7" fmla="*/ 0 60000 65536"/>
              <a:gd name="T8" fmla="*/ 0 60000 65536"/>
              <a:gd name="T9" fmla="*/ 0 w 15115"/>
              <a:gd name="T10" fmla="*/ 0 h 21197"/>
              <a:gd name="T11" fmla="*/ 15115 w 15115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15" h="21197" fill="none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</a:path>
              <a:path w="15115" h="21197" stroke="0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  <a:lnTo>
                  <a:pt x="15115" y="21197"/>
                </a:lnTo>
                <a:lnTo>
                  <a:pt x="0" y="576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0" name="Arc 1053"/>
          <p:cNvSpPr>
            <a:spLocks/>
          </p:cNvSpPr>
          <p:nvPr/>
        </p:nvSpPr>
        <p:spPr bwMode="auto">
          <a:xfrm>
            <a:off x="4440238" y="3563938"/>
            <a:ext cx="2019300" cy="847725"/>
          </a:xfrm>
          <a:custGeom>
            <a:avLst/>
            <a:gdLst>
              <a:gd name="T0" fmla="*/ 2147483647 w 15361"/>
              <a:gd name="T1" fmla="*/ 2147483647 h 21244"/>
              <a:gd name="T2" fmla="*/ 2147483647 w 15361"/>
              <a:gd name="T3" fmla="*/ 2147483647 h 21244"/>
              <a:gd name="T4" fmla="*/ 0 w 15361"/>
              <a:gd name="T5" fmla="*/ 0 h 21244"/>
              <a:gd name="T6" fmla="*/ 0 60000 65536"/>
              <a:gd name="T7" fmla="*/ 0 60000 65536"/>
              <a:gd name="T8" fmla="*/ 0 60000 65536"/>
              <a:gd name="T9" fmla="*/ 0 w 15361"/>
              <a:gd name="T10" fmla="*/ 0 h 21244"/>
              <a:gd name="T11" fmla="*/ 15361 w 15361"/>
              <a:gd name="T12" fmla="*/ 21244 h 21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1" h="21244" fill="none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</a:path>
              <a:path w="15361" h="21244" stroke="0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  <a:lnTo>
                  <a:pt x="0" y="0"/>
                </a:lnTo>
                <a:lnTo>
                  <a:pt x="15361" y="15185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1" name="Arc 1054"/>
          <p:cNvSpPr>
            <a:spLocks/>
          </p:cNvSpPr>
          <p:nvPr/>
        </p:nvSpPr>
        <p:spPr bwMode="auto">
          <a:xfrm>
            <a:off x="2474913" y="3563938"/>
            <a:ext cx="1973262" cy="847725"/>
          </a:xfrm>
          <a:custGeom>
            <a:avLst/>
            <a:gdLst>
              <a:gd name="T0" fmla="*/ 2147483647 w 15013"/>
              <a:gd name="T1" fmla="*/ 2147483647 h 21246"/>
              <a:gd name="T2" fmla="*/ 0 w 15013"/>
              <a:gd name="T3" fmla="*/ 2147483647 h 21246"/>
              <a:gd name="T4" fmla="*/ 2147483647 w 15013"/>
              <a:gd name="T5" fmla="*/ 0 h 21246"/>
              <a:gd name="T6" fmla="*/ 0 60000 65536"/>
              <a:gd name="T7" fmla="*/ 0 60000 65536"/>
              <a:gd name="T8" fmla="*/ 0 60000 65536"/>
              <a:gd name="T9" fmla="*/ 0 w 15013"/>
              <a:gd name="T10" fmla="*/ 0 h 21246"/>
              <a:gd name="T11" fmla="*/ 15013 w 15013"/>
              <a:gd name="T12" fmla="*/ 21246 h 21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3" h="21246" fill="none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</a:path>
              <a:path w="15013" h="21246" stroke="0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  <a:lnTo>
                  <a:pt x="15013" y="0"/>
                </a:lnTo>
                <a:lnTo>
                  <a:pt x="11119" y="2124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2" name="Arc 1055"/>
          <p:cNvSpPr>
            <a:spLocks/>
          </p:cNvSpPr>
          <p:nvPr/>
        </p:nvSpPr>
        <p:spPr bwMode="auto">
          <a:xfrm>
            <a:off x="1611313" y="3195638"/>
            <a:ext cx="2838450" cy="704850"/>
          </a:xfrm>
          <a:custGeom>
            <a:avLst/>
            <a:gdLst>
              <a:gd name="T0" fmla="*/ 2147483647 w 21600"/>
              <a:gd name="T1" fmla="*/ 2147483647 h 17626"/>
              <a:gd name="T2" fmla="*/ 2147483647 w 21600"/>
              <a:gd name="T3" fmla="*/ 0 h 17626"/>
              <a:gd name="T4" fmla="*/ 2147483647 w 21600"/>
              <a:gd name="T5" fmla="*/ 2147483647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</a:path>
              <a:path w="21600" h="17626" stroke="0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  <a:lnTo>
                  <a:pt x="21600" y="9253"/>
                </a:lnTo>
                <a:lnTo>
                  <a:pt x="1688" y="17626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3" name="Arc 1056"/>
          <p:cNvSpPr>
            <a:spLocks/>
          </p:cNvSpPr>
          <p:nvPr/>
        </p:nvSpPr>
        <p:spPr bwMode="auto">
          <a:xfrm>
            <a:off x="2509838" y="2711450"/>
            <a:ext cx="1939925" cy="860425"/>
          </a:xfrm>
          <a:custGeom>
            <a:avLst/>
            <a:gdLst>
              <a:gd name="T0" fmla="*/ 0 w 14768"/>
              <a:gd name="T1" fmla="*/ 2147483647 h 21256"/>
              <a:gd name="T2" fmla="*/ 2147483647 w 14768"/>
              <a:gd name="T3" fmla="*/ 0 h 21256"/>
              <a:gd name="T4" fmla="*/ 2147483647 w 14768"/>
              <a:gd name="T5" fmla="*/ 2147483647 h 21256"/>
              <a:gd name="T6" fmla="*/ 0 60000 65536"/>
              <a:gd name="T7" fmla="*/ 0 60000 65536"/>
              <a:gd name="T8" fmla="*/ 0 60000 65536"/>
              <a:gd name="T9" fmla="*/ 0 w 14768"/>
              <a:gd name="T10" fmla="*/ 0 h 21256"/>
              <a:gd name="T11" fmla="*/ 14768 w 14768"/>
              <a:gd name="T12" fmla="*/ 21256 h 21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8" h="21256" fill="none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</a:path>
              <a:path w="14768" h="21256" stroke="0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  <a:lnTo>
                  <a:pt x="14768" y="21256"/>
                </a:lnTo>
                <a:lnTo>
                  <a:pt x="0" y="5493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4" name="Arc 1057"/>
          <p:cNvSpPr>
            <a:spLocks/>
          </p:cNvSpPr>
          <p:nvPr/>
        </p:nvSpPr>
        <p:spPr bwMode="auto">
          <a:xfrm>
            <a:off x="4440238" y="2716213"/>
            <a:ext cx="1924050" cy="854075"/>
          </a:xfrm>
          <a:custGeom>
            <a:avLst/>
            <a:gdLst>
              <a:gd name="T0" fmla="*/ 2147483647 w 14647"/>
              <a:gd name="T1" fmla="*/ 0 h 21263"/>
              <a:gd name="T2" fmla="*/ 2147483647 w 14647"/>
              <a:gd name="T3" fmla="*/ 2147483647 h 21263"/>
              <a:gd name="T4" fmla="*/ 0 w 14647"/>
              <a:gd name="T5" fmla="*/ 2147483647 h 21263"/>
              <a:gd name="T6" fmla="*/ 0 60000 65536"/>
              <a:gd name="T7" fmla="*/ 0 60000 65536"/>
              <a:gd name="T8" fmla="*/ 0 60000 65536"/>
              <a:gd name="T9" fmla="*/ 0 w 14647"/>
              <a:gd name="T10" fmla="*/ 0 h 21263"/>
              <a:gd name="T11" fmla="*/ 14647 w 14647"/>
              <a:gd name="T12" fmla="*/ 21263 h 212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47" h="21263" fill="none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</a:path>
              <a:path w="14647" h="21263" stroke="0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  <a:lnTo>
                  <a:pt x="0" y="21263"/>
                </a:lnTo>
                <a:lnTo>
                  <a:pt x="3802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5" name="Arc 1058"/>
          <p:cNvSpPr>
            <a:spLocks/>
          </p:cNvSpPr>
          <p:nvPr/>
        </p:nvSpPr>
        <p:spPr bwMode="auto">
          <a:xfrm>
            <a:off x="4440238" y="3181350"/>
            <a:ext cx="2838450" cy="715963"/>
          </a:xfrm>
          <a:custGeom>
            <a:avLst/>
            <a:gdLst>
              <a:gd name="T0" fmla="*/ 2147483647 w 21600"/>
              <a:gd name="T1" fmla="*/ 0 h 17979"/>
              <a:gd name="T2" fmla="*/ 2147483647 w 21600"/>
              <a:gd name="T3" fmla="*/ 2147483647 h 17979"/>
              <a:gd name="T4" fmla="*/ 0 w 21600"/>
              <a:gd name="T5" fmla="*/ 2147483647 h 17979"/>
              <a:gd name="T6" fmla="*/ 0 60000 65536"/>
              <a:gd name="T7" fmla="*/ 0 60000 65536"/>
              <a:gd name="T8" fmla="*/ 0 60000 65536"/>
              <a:gd name="T9" fmla="*/ 0 w 21600"/>
              <a:gd name="T10" fmla="*/ 0 h 17979"/>
              <a:gd name="T11" fmla="*/ 21600 w 21600"/>
              <a:gd name="T12" fmla="*/ 17979 h 179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9" fill="none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</a:path>
              <a:path w="21600" h="17979" stroke="0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  <a:lnTo>
                  <a:pt x="0" y="9577"/>
                </a:lnTo>
                <a:lnTo>
                  <a:pt x="19360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6" name="Freeform 1059"/>
          <p:cNvSpPr>
            <a:spLocks/>
          </p:cNvSpPr>
          <p:nvPr/>
        </p:nvSpPr>
        <p:spPr bwMode="auto">
          <a:xfrm>
            <a:off x="3941763" y="4251325"/>
            <a:ext cx="1014412" cy="157163"/>
          </a:xfrm>
          <a:custGeom>
            <a:avLst/>
            <a:gdLst>
              <a:gd name="T0" fmla="*/ 0 w 639"/>
              <a:gd name="T1" fmla="*/ 0 h 99"/>
              <a:gd name="T2" fmla="*/ 2147483647 w 639"/>
              <a:gd name="T3" fmla="*/ 2147483647 h 99"/>
              <a:gd name="T4" fmla="*/ 2147483647 w 639"/>
              <a:gd name="T5" fmla="*/ 2147483647 h 99"/>
              <a:gd name="T6" fmla="*/ 2147483647 w 639"/>
              <a:gd name="T7" fmla="*/ 2147483647 h 99"/>
              <a:gd name="T8" fmla="*/ 2147483647 w 639"/>
              <a:gd name="T9" fmla="*/ 2147483647 h 99"/>
              <a:gd name="T10" fmla="*/ 2147483647 w 639"/>
              <a:gd name="T11" fmla="*/ 2147483647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9"/>
              <a:gd name="T19" fmla="*/ 0 h 99"/>
              <a:gd name="T20" fmla="*/ 639 w 639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9" h="99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6" y="57"/>
                </a:lnTo>
                <a:lnTo>
                  <a:pt x="445" y="95"/>
                </a:lnTo>
                <a:lnTo>
                  <a:pt x="639" y="99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7" name="Freeform 1060"/>
          <p:cNvSpPr>
            <a:spLocks/>
          </p:cNvSpPr>
          <p:nvPr/>
        </p:nvSpPr>
        <p:spPr bwMode="auto">
          <a:xfrm>
            <a:off x="3933825" y="4256088"/>
            <a:ext cx="1000125" cy="153987"/>
          </a:xfrm>
          <a:custGeom>
            <a:avLst/>
            <a:gdLst>
              <a:gd name="T0" fmla="*/ 0 w 630"/>
              <a:gd name="T1" fmla="*/ 2147483647 h 97"/>
              <a:gd name="T2" fmla="*/ 2147483647 w 630"/>
              <a:gd name="T3" fmla="*/ 2147483647 h 97"/>
              <a:gd name="T4" fmla="*/ 2147483647 w 630"/>
              <a:gd name="T5" fmla="*/ 2147483647 h 97"/>
              <a:gd name="T6" fmla="*/ 2147483647 w 630"/>
              <a:gd name="T7" fmla="*/ 2147483647 h 97"/>
              <a:gd name="T8" fmla="*/ 2147483647 w 630"/>
              <a:gd name="T9" fmla="*/ 2147483647 h 97"/>
              <a:gd name="T10" fmla="*/ 2147483647 w 630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7"/>
              <a:gd name="T20" fmla="*/ 630 w 630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7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8" y="51"/>
                </a:lnTo>
                <a:lnTo>
                  <a:pt x="449" y="15"/>
                </a:lnTo>
                <a:lnTo>
                  <a:pt x="63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78" name="Rectangle 1061"/>
          <p:cNvSpPr>
            <a:spLocks noChangeArrowheads="1"/>
          </p:cNvSpPr>
          <p:nvPr/>
        </p:nvSpPr>
        <p:spPr bwMode="auto">
          <a:xfrm>
            <a:off x="4365625" y="4297363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79" name="Arc 1062"/>
          <p:cNvSpPr>
            <a:spLocks/>
          </p:cNvSpPr>
          <p:nvPr/>
        </p:nvSpPr>
        <p:spPr bwMode="auto">
          <a:xfrm>
            <a:off x="3424238" y="4386263"/>
            <a:ext cx="1017587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0" name="Arc 1063"/>
          <p:cNvSpPr>
            <a:spLocks/>
          </p:cNvSpPr>
          <p:nvPr/>
        </p:nvSpPr>
        <p:spPr bwMode="auto">
          <a:xfrm flipH="1">
            <a:off x="4446588" y="4386263"/>
            <a:ext cx="1017587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1" name="Freeform 1064"/>
          <p:cNvSpPr>
            <a:spLocks/>
          </p:cNvSpPr>
          <p:nvPr/>
        </p:nvSpPr>
        <p:spPr bwMode="auto">
          <a:xfrm>
            <a:off x="3937000" y="2711450"/>
            <a:ext cx="1009650" cy="127000"/>
          </a:xfrm>
          <a:custGeom>
            <a:avLst/>
            <a:gdLst>
              <a:gd name="T0" fmla="*/ 0 w 636"/>
              <a:gd name="T1" fmla="*/ 0 h 80"/>
              <a:gd name="T2" fmla="*/ 2147483647 w 636"/>
              <a:gd name="T3" fmla="*/ 2147483647 h 80"/>
              <a:gd name="T4" fmla="*/ 2147483647 w 636"/>
              <a:gd name="T5" fmla="*/ 2147483647 h 80"/>
              <a:gd name="T6" fmla="*/ 2147483647 w 636"/>
              <a:gd name="T7" fmla="*/ 2147483647 h 80"/>
              <a:gd name="T8" fmla="*/ 2147483647 w 636"/>
              <a:gd name="T9" fmla="*/ 2147483647 h 80"/>
              <a:gd name="T10" fmla="*/ 2147483647 w 636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6"/>
              <a:gd name="T19" fmla="*/ 0 h 80"/>
              <a:gd name="T20" fmla="*/ 636 w 636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6" h="80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2" name="Freeform 1065"/>
          <p:cNvSpPr>
            <a:spLocks/>
          </p:cNvSpPr>
          <p:nvPr/>
        </p:nvSpPr>
        <p:spPr bwMode="auto">
          <a:xfrm>
            <a:off x="3933825" y="2708275"/>
            <a:ext cx="1012825" cy="127000"/>
          </a:xfrm>
          <a:custGeom>
            <a:avLst/>
            <a:gdLst>
              <a:gd name="T0" fmla="*/ 0 w 638"/>
              <a:gd name="T1" fmla="*/ 2147483647 h 80"/>
              <a:gd name="T2" fmla="*/ 2147483647 w 638"/>
              <a:gd name="T3" fmla="*/ 2147483647 h 80"/>
              <a:gd name="T4" fmla="*/ 2147483647 w 638"/>
              <a:gd name="T5" fmla="*/ 2147483647 h 80"/>
              <a:gd name="T6" fmla="*/ 2147483647 w 638"/>
              <a:gd name="T7" fmla="*/ 2147483647 h 80"/>
              <a:gd name="T8" fmla="*/ 2147483647 w 638"/>
              <a:gd name="T9" fmla="*/ 0 h 80"/>
              <a:gd name="T10" fmla="*/ 2147483647 w 638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0"/>
              <a:gd name="T20" fmla="*/ 638 w 638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0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8" y="32"/>
                </a:lnTo>
                <a:lnTo>
                  <a:pt x="452" y="0"/>
                </a:lnTo>
                <a:lnTo>
                  <a:pt x="638" y="4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3" name="Freeform 1066"/>
          <p:cNvSpPr>
            <a:spLocks/>
          </p:cNvSpPr>
          <p:nvPr/>
        </p:nvSpPr>
        <p:spPr bwMode="auto">
          <a:xfrm>
            <a:off x="1835150" y="3902075"/>
            <a:ext cx="746125" cy="152400"/>
          </a:xfrm>
          <a:custGeom>
            <a:avLst/>
            <a:gdLst>
              <a:gd name="T0" fmla="*/ 0 w 470"/>
              <a:gd name="T1" fmla="*/ 0 h 96"/>
              <a:gd name="T2" fmla="*/ 2147483647 w 470"/>
              <a:gd name="T3" fmla="*/ 2147483647 h 96"/>
              <a:gd name="T4" fmla="*/ 2147483647 w 470"/>
              <a:gd name="T5" fmla="*/ 2147483647 h 96"/>
              <a:gd name="T6" fmla="*/ 2147483647 w 470"/>
              <a:gd name="T7" fmla="*/ 2147483647 h 96"/>
              <a:gd name="T8" fmla="*/ 2147483647 w 470"/>
              <a:gd name="T9" fmla="*/ 2147483647 h 96"/>
              <a:gd name="T10" fmla="*/ 2147483647 w 47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0"/>
              <a:gd name="T19" fmla="*/ 0 h 96"/>
              <a:gd name="T20" fmla="*/ 470 w 47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0" h="96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0" y="90"/>
                </a:lnTo>
                <a:lnTo>
                  <a:pt x="344" y="68"/>
                </a:lnTo>
                <a:lnTo>
                  <a:pt x="470" y="96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4" name="Freeform 1067"/>
          <p:cNvSpPr>
            <a:spLocks/>
          </p:cNvSpPr>
          <p:nvPr/>
        </p:nvSpPr>
        <p:spPr bwMode="auto">
          <a:xfrm>
            <a:off x="1958975" y="3794125"/>
            <a:ext cx="523875" cy="393700"/>
          </a:xfrm>
          <a:custGeom>
            <a:avLst/>
            <a:gdLst>
              <a:gd name="T0" fmla="*/ 0 w 330"/>
              <a:gd name="T1" fmla="*/ 0 h 248"/>
              <a:gd name="T2" fmla="*/ 2147483647 w 330"/>
              <a:gd name="T3" fmla="*/ 2147483647 h 248"/>
              <a:gd name="T4" fmla="*/ 2147483647 w 330"/>
              <a:gd name="T5" fmla="*/ 2147483647 h 248"/>
              <a:gd name="T6" fmla="*/ 2147483647 w 330"/>
              <a:gd name="T7" fmla="*/ 2147483647 h 248"/>
              <a:gd name="T8" fmla="*/ 2147483647 w 330"/>
              <a:gd name="T9" fmla="*/ 2147483647 h 248"/>
              <a:gd name="T10" fmla="*/ 2147483647 w 330"/>
              <a:gd name="T11" fmla="*/ 2147483647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8"/>
              <a:gd name="T20" fmla="*/ 330 w 330"/>
              <a:gd name="T21" fmla="*/ 248 h 2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8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2" y="156"/>
                </a:lnTo>
                <a:lnTo>
                  <a:pt x="196" y="202"/>
                </a:lnTo>
                <a:lnTo>
                  <a:pt x="330" y="248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5" name="Rectangle 1068"/>
          <p:cNvSpPr>
            <a:spLocks noChangeArrowheads="1"/>
          </p:cNvSpPr>
          <p:nvPr/>
        </p:nvSpPr>
        <p:spPr bwMode="auto">
          <a:xfrm rot="1511052">
            <a:off x="2101850" y="3949700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86" name="Freeform 1069"/>
          <p:cNvSpPr>
            <a:spLocks/>
          </p:cNvSpPr>
          <p:nvPr/>
        </p:nvSpPr>
        <p:spPr bwMode="auto">
          <a:xfrm>
            <a:off x="1882775" y="3028950"/>
            <a:ext cx="723900" cy="174625"/>
          </a:xfrm>
          <a:custGeom>
            <a:avLst/>
            <a:gdLst>
              <a:gd name="T0" fmla="*/ 0 w 456"/>
              <a:gd name="T1" fmla="*/ 2147483647 h 110"/>
              <a:gd name="T2" fmla="*/ 2147483647 w 456"/>
              <a:gd name="T3" fmla="*/ 2147483647 h 110"/>
              <a:gd name="T4" fmla="*/ 2147483647 w 456"/>
              <a:gd name="T5" fmla="*/ 2147483647 h 110"/>
              <a:gd name="T6" fmla="*/ 2147483647 w 456"/>
              <a:gd name="T7" fmla="*/ 2147483647 h 110"/>
              <a:gd name="T8" fmla="*/ 2147483647 w 456"/>
              <a:gd name="T9" fmla="*/ 2147483647 h 110"/>
              <a:gd name="T10" fmla="*/ 2147483647 w 456"/>
              <a:gd name="T11" fmla="*/ 0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6"/>
              <a:gd name="T19" fmla="*/ 0 h 110"/>
              <a:gd name="T20" fmla="*/ 456 w 456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6" h="110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7" name="Freeform 1070"/>
          <p:cNvSpPr>
            <a:spLocks/>
          </p:cNvSpPr>
          <p:nvPr/>
        </p:nvSpPr>
        <p:spPr bwMode="auto">
          <a:xfrm>
            <a:off x="2003425" y="2930525"/>
            <a:ext cx="511175" cy="323850"/>
          </a:xfrm>
          <a:custGeom>
            <a:avLst/>
            <a:gdLst>
              <a:gd name="T0" fmla="*/ 0 w 322"/>
              <a:gd name="T1" fmla="*/ 2147483647 h 204"/>
              <a:gd name="T2" fmla="*/ 2147483647 w 322"/>
              <a:gd name="T3" fmla="*/ 2147483647 h 204"/>
              <a:gd name="T4" fmla="*/ 2147483647 w 322"/>
              <a:gd name="T5" fmla="*/ 2147483647 h 204"/>
              <a:gd name="T6" fmla="*/ 2147483647 w 322"/>
              <a:gd name="T7" fmla="*/ 2147483647 h 204"/>
              <a:gd name="T8" fmla="*/ 2147483647 w 322"/>
              <a:gd name="T9" fmla="*/ 2147483647 h 204"/>
              <a:gd name="T10" fmla="*/ 2147483647 w 322"/>
              <a:gd name="T11" fmla="*/ 0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4"/>
              <a:gd name="T20" fmla="*/ 322 w 322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4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8" y="66"/>
                </a:lnTo>
                <a:lnTo>
                  <a:pt x="222" y="30"/>
                </a:lnTo>
                <a:lnTo>
                  <a:pt x="322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88" name="Rectangle 1071"/>
          <p:cNvSpPr>
            <a:spLocks noChangeArrowheads="1"/>
          </p:cNvSpPr>
          <p:nvPr/>
        </p:nvSpPr>
        <p:spPr bwMode="auto">
          <a:xfrm rot="-1277282">
            <a:off x="2162175" y="3032125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89" name="Rectangle 1072"/>
          <p:cNvSpPr>
            <a:spLocks noChangeArrowheads="1"/>
          </p:cNvSpPr>
          <p:nvPr/>
        </p:nvSpPr>
        <p:spPr bwMode="auto">
          <a:xfrm>
            <a:off x="4356100" y="2711450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90" name="Freeform 1073"/>
          <p:cNvSpPr>
            <a:spLocks/>
          </p:cNvSpPr>
          <p:nvPr/>
        </p:nvSpPr>
        <p:spPr bwMode="auto">
          <a:xfrm>
            <a:off x="6365875" y="2932113"/>
            <a:ext cx="501650" cy="312737"/>
          </a:xfrm>
          <a:custGeom>
            <a:avLst/>
            <a:gdLst>
              <a:gd name="T0" fmla="*/ 0 w 316"/>
              <a:gd name="T1" fmla="*/ 0 h 197"/>
              <a:gd name="T2" fmla="*/ 2147483647 w 316"/>
              <a:gd name="T3" fmla="*/ 2147483647 h 197"/>
              <a:gd name="T4" fmla="*/ 2147483647 w 316"/>
              <a:gd name="T5" fmla="*/ 2147483647 h 197"/>
              <a:gd name="T6" fmla="*/ 2147483647 w 316"/>
              <a:gd name="T7" fmla="*/ 2147483647 h 197"/>
              <a:gd name="T8" fmla="*/ 2147483647 w 316"/>
              <a:gd name="T9" fmla="*/ 2147483647 h 197"/>
              <a:gd name="T10" fmla="*/ 2147483647 w 316"/>
              <a:gd name="T11" fmla="*/ 2147483647 h 1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"/>
              <a:gd name="T19" fmla="*/ 0 h 197"/>
              <a:gd name="T20" fmla="*/ 316 w 316"/>
              <a:gd name="T21" fmla="*/ 197 h 1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" h="197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91" name="Freeform 1074"/>
          <p:cNvSpPr>
            <a:spLocks/>
          </p:cNvSpPr>
          <p:nvPr/>
        </p:nvSpPr>
        <p:spPr bwMode="auto">
          <a:xfrm>
            <a:off x="6346825" y="3897313"/>
            <a:ext cx="711200" cy="158750"/>
          </a:xfrm>
          <a:custGeom>
            <a:avLst/>
            <a:gdLst>
              <a:gd name="T0" fmla="*/ 0 w 448"/>
              <a:gd name="T1" fmla="*/ 2147483647 h 99"/>
              <a:gd name="T2" fmla="*/ 2147483647 w 448"/>
              <a:gd name="T3" fmla="*/ 2147483647 h 99"/>
              <a:gd name="T4" fmla="*/ 2147483647 w 448"/>
              <a:gd name="T5" fmla="*/ 2147483647 h 99"/>
              <a:gd name="T6" fmla="*/ 2147483647 w 448"/>
              <a:gd name="T7" fmla="*/ 2147483647 h 99"/>
              <a:gd name="T8" fmla="*/ 2147483647 w 448"/>
              <a:gd name="T9" fmla="*/ 2147483647 h 99"/>
              <a:gd name="T10" fmla="*/ 2147483647 w 448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99"/>
              <a:gd name="T20" fmla="*/ 448 w 448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99">
                <a:moveTo>
                  <a:pt x="0" y="91"/>
                </a:moveTo>
                <a:lnTo>
                  <a:pt x="93" y="72"/>
                </a:lnTo>
                <a:lnTo>
                  <a:pt x="141" y="99"/>
                </a:lnTo>
                <a:lnTo>
                  <a:pt x="304" y="33"/>
                </a:lnTo>
                <a:lnTo>
                  <a:pt x="354" y="51"/>
                </a:lnTo>
                <a:lnTo>
                  <a:pt x="448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92" name="Rectangle 1075"/>
          <p:cNvSpPr>
            <a:spLocks noChangeArrowheads="1"/>
          </p:cNvSpPr>
          <p:nvPr/>
        </p:nvSpPr>
        <p:spPr bwMode="auto">
          <a:xfrm rot="-1277282">
            <a:off x="6624638" y="3951288"/>
            <a:ext cx="150812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593" name="Freeform 1076"/>
          <p:cNvSpPr>
            <a:spLocks/>
          </p:cNvSpPr>
          <p:nvPr/>
        </p:nvSpPr>
        <p:spPr bwMode="auto">
          <a:xfrm>
            <a:off x="6275388" y="3025775"/>
            <a:ext cx="712787" cy="160338"/>
          </a:xfrm>
          <a:custGeom>
            <a:avLst/>
            <a:gdLst>
              <a:gd name="T0" fmla="*/ 0 w 450"/>
              <a:gd name="T1" fmla="*/ 0 h 96"/>
              <a:gd name="T2" fmla="*/ 2147483647 w 450"/>
              <a:gd name="T3" fmla="*/ 2147483647 h 96"/>
              <a:gd name="T4" fmla="*/ 2147483647 w 450"/>
              <a:gd name="T5" fmla="*/ 0 h 96"/>
              <a:gd name="T6" fmla="*/ 2147483647 w 450"/>
              <a:gd name="T7" fmla="*/ 2147483647 h 96"/>
              <a:gd name="T8" fmla="*/ 2147483647 w 450"/>
              <a:gd name="T9" fmla="*/ 2147483647 h 96"/>
              <a:gd name="T10" fmla="*/ 2147483647 w 45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0"/>
              <a:gd name="T19" fmla="*/ 0 h 96"/>
              <a:gd name="T20" fmla="*/ 450 w 45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0" h="96">
                <a:moveTo>
                  <a:pt x="0" y="0"/>
                </a:moveTo>
                <a:lnTo>
                  <a:pt x="84" y="19"/>
                </a:lnTo>
                <a:lnTo>
                  <a:pt x="147" y="0"/>
                </a:lnTo>
                <a:lnTo>
                  <a:pt x="319" y="66"/>
                </a:lnTo>
                <a:lnTo>
                  <a:pt x="379" y="57"/>
                </a:lnTo>
                <a:lnTo>
                  <a:pt x="450" y="96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594" name="Rectangle 1077"/>
          <p:cNvSpPr>
            <a:spLocks noChangeArrowheads="1"/>
          </p:cNvSpPr>
          <p:nvPr/>
        </p:nvSpPr>
        <p:spPr bwMode="auto">
          <a:xfrm rot="1511052">
            <a:off x="6573838" y="3030538"/>
            <a:ext cx="150812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grpSp>
        <p:nvGrpSpPr>
          <p:cNvPr id="1004595" name="Group 1078"/>
          <p:cNvGrpSpPr>
            <a:grpSpLocks/>
          </p:cNvGrpSpPr>
          <p:nvPr/>
        </p:nvGrpSpPr>
        <p:grpSpPr bwMode="auto">
          <a:xfrm>
            <a:off x="4649788" y="4340225"/>
            <a:ext cx="228600" cy="127000"/>
            <a:chOff x="2857" y="2090"/>
            <a:chExt cx="144" cy="80"/>
          </a:xfrm>
        </p:grpSpPr>
        <p:sp>
          <p:nvSpPr>
            <p:cNvPr id="1004596" name="Oval 1079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597" name="AutoShape 1080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598" name="Group 1081"/>
          <p:cNvGrpSpPr>
            <a:grpSpLocks/>
          </p:cNvGrpSpPr>
          <p:nvPr/>
        </p:nvGrpSpPr>
        <p:grpSpPr bwMode="auto">
          <a:xfrm>
            <a:off x="4641850" y="4198938"/>
            <a:ext cx="228600" cy="127000"/>
            <a:chOff x="2852" y="2001"/>
            <a:chExt cx="144" cy="80"/>
          </a:xfrm>
        </p:grpSpPr>
        <p:sp>
          <p:nvSpPr>
            <p:cNvPr id="1004599" name="Oval 1082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00" name="AutoShape 1083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01" name="Group 1084"/>
          <p:cNvGrpSpPr>
            <a:grpSpLocks/>
          </p:cNvGrpSpPr>
          <p:nvPr/>
        </p:nvGrpSpPr>
        <p:grpSpPr bwMode="auto">
          <a:xfrm>
            <a:off x="3992563" y="4337050"/>
            <a:ext cx="228600" cy="127000"/>
            <a:chOff x="2852" y="2001"/>
            <a:chExt cx="144" cy="80"/>
          </a:xfrm>
        </p:grpSpPr>
        <p:sp>
          <p:nvSpPr>
            <p:cNvPr id="1004602" name="Oval 1085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03" name="AutoShape 1086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04" name="Group 1087"/>
          <p:cNvGrpSpPr>
            <a:grpSpLocks/>
          </p:cNvGrpSpPr>
          <p:nvPr/>
        </p:nvGrpSpPr>
        <p:grpSpPr bwMode="auto">
          <a:xfrm>
            <a:off x="3986213" y="4195763"/>
            <a:ext cx="228600" cy="127000"/>
            <a:chOff x="2857" y="2090"/>
            <a:chExt cx="144" cy="80"/>
          </a:xfrm>
        </p:grpSpPr>
        <p:sp>
          <p:nvSpPr>
            <p:cNvPr id="1004605" name="Oval 1088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06" name="AutoShape 1089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07" name="Group 1090"/>
          <p:cNvGrpSpPr>
            <a:grpSpLocks/>
          </p:cNvGrpSpPr>
          <p:nvPr/>
        </p:nvGrpSpPr>
        <p:grpSpPr bwMode="auto">
          <a:xfrm rot="720126">
            <a:off x="2409825" y="3981450"/>
            <a:ext cx="228600" cy="127000"/>
            <a:chOff x="2857" y="2090"/>
            <a:chExt cx="144" cy="80"/>
          </a:xfrm>
        </p:grpSpPr>
        <p:sp>
          <p:nvSpPr>
            <p:cNvPr id="1004608" name="Oval 1091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09" name="AutoShape 1092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10" name="Group 1093"/>
          <p:cNvGrpSpPr>
            <a:grpSpLocks/>
          </p:cNvGrpSpPr>
          <p:nvPr/>
        </p:nvGrpSpPr>
        <p:grpSpPr bwMode="auto">
          <a:xfrm rot="1256429">
            <a:off x="2295525" y="4098925"/>
            <a:ext cx="228600" cy="127000"/>
            <a:chOff x="2852" y="2001"/>
            <a:chExt cx="144" cy="80"/>
          </a:xfrm>
        </p:grpSpPr>
        <p:sp>
          <p:nvSpPr>
            <p:cNvPr id="1004611" name="Oval 1094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12" name="AutoShape 1095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13" name="Group 1096"/>
          <p:cNvGrpSpPr>
            <a:grpSpLocks/>
          </p:cNvGrpSpPr>
          <p:nvPr/>
        </p:nvGrpSpPr>
        <p:grpSpPr bwMode="auto">
          <a:xfrm rot="2116848">
            <a:off x="1846263" y="3724275"/>
            <a:ext cx="228600" cy="127000"/>
            <a:chOff x="2852" y="2001"/>
            <a:chExt cx="144" cy="80"/>
          </a:xfrm>
        </p:grpSpPr>
        <p:sp>
          <p:nvSpPr>
            <p:cNvPr id="1004614" name="Oval 1097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15" name="AutoShape 1098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16" name="Group 1099"/>
          <p:cNvGrpSpPr>
            <a:grpSpLocks/>
          </p:cNvGrpSpPr>
          <p:nvPr/>
        </p:nvGrpSpPr>
        <p:grpSpPr bwMode="auto">
          <a:xfrm rot="1501106">
            <a:off x="1746250" y="3835400"/>
            <a:ext cx="228600" cy="127000"/>
            <a:chOff x="2857" y="2090"/>
            <a:chExt cx="144" cy="80"/>
          </a:xfrm>
        </p:grpSpPr>
        <p:sp>
          <p:nvSpPr>
            <p:cNvPr id="1004617" name="Oval 1100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18" name="AutoShape 1101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19" name="Group 1102"/>
          <p:cNvGrpSpPr>
            <a:grpSpLocks/>
          </p:cNvGrpSpPr>
          <p:nvPr/>
        </p:nvGrpSpPr>
        <p:grpSpPr bwMode="auto">
          <a:xfrm rot="-2744604">
            <a:off x="1631950" y="3236913"/>
            <a:ext cx="228600" cy="127000"/>
            <a:chOff x="2857" y="2090"/>
            <a:chExt cx="144" cy="80"/>
          </a:xfrm>
        </p:grpSpPr>
        <p:sp>
          <p:nvSpPr>
            <p:cNvPr id="1004620" name="Oval 1103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21" name="AutoShape 1104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22" name="Group 1105"/>
          <p:cNvGrpSpPr>
            <a:grpSpLocks/>
          </p:cNvGrpSpPr>
          <p:nvPr/>
        </p:nvGrpSpPr>
        <p:grpSpPr bwMode="auto">
          <a:xfrm rot="-2513817">
            <a:off x="1784350" y="3284538"/>
            <a:ext cx="228600" cy="127000"/>
            <a:chOff x="2852" y="2001"/>
            <a:chExt cx="144" cy="80"/>
          </a:xfrm>
        </p:grpSpPr>
        <p:sp>
          <p:nvSpPr>
            <p:cNvPr id="1004623" name="Oval 1106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24" name="AutoShape 1107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25" name="Group 1108"/>
          <p:cNvGrpSpPr>
            <a:grpSpLocks/>
          </p:cNvGrpSpPr>
          <p:nvPr/>
        </p:nvGrpSpPr>
        <p:grpSpPr bwMode="auto">
          <a:xfrm rot="-2669937">
            <a:off x="7056438" y="3719513"/>
            <a:ext cx="228600" cy="127000"/>
            <a:chOff x="2852" y="2001"/>
            <a:chExt cx="144" cy="80"/>
          </a:xfrm>
        </p:grpSpPr>
        <p:sp>
          <p:nvSpPr>
            <p:cNvPr id="1004626" name="Oval 1109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27" name="AutoShape 1110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grpSp>
        <p:nvGrpSpPr>
          <p:cNvPr id="1004628" name="Group 1111"/>
          <p:cNvGrpSpPr>
            <a:grpSpLocks/>
          </p:cNvGrpSpPr>
          <p:nvPr/>
        </p:nvGrpSpPr>
        <p:grpSpPr bwMode="auto">
          <a:xfrm rot="-2775890">
            <a:off x="6861175" y="3660775"/>
            <a:ext cx="228600" cy="127000"/>
            <a:chOff x="2857" y="2090"/>
            <a:chExt cx="144" cy="80"/>
          </a:xfrm>
        </p:grpSpPr>
        <p:sp>
          <p:nvSpPr>
            <p:cNvPr id="1004629" name="Oval 1112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30" name="AutoShape 1113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sp>
        <p:nvSpPr>
          <p:cNvPr id="1004631" name="Freeform 1114"/>
          <p:cNvSpPr>
            <a:spLocks/>
          </p:cNvSpPr>
          <p:nvPr/>
        </p:nvSpPr>
        <p:spPr bwMode="auto">
          <a:xfrm>
            <a:off x="2705100" y="5360988"/>
            <a:ext cx="280988" cy="141287"/>
          </a:xfrm>
          <a:custGeom>
            <a:avLst/>
            <a:gdLst>
              <a:gd name="T0" fmla="*/ 2147483647 w 177"/>
              <a:gd name="T1" fmla="*/ 0 h 89"/>
              <a:gd name="T2" fmla="*/ 2147483647 w 177"/>
              <a:gd name="T3" fmla="*/ 2147483647 h 89"/>
              <a:gd name="T4" fmla="*/ 2147483647 w 177"/>
              <a:gd name="T5" fmla="*/ 2147483647 h 89"/>
              <a:gd name="T6" fmla="*/ 0 w 177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177"/>
              <a:gd name="T13" fmla="*/ 0 h 89"/>
              <a:gd name="T14" fmla="*/ 177 w 177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" h="89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32" name="Line 1115"/>
          <p:cNvSpPr>
            <a:spLocks noChangeShapeType="1"/>
          </p:cNvSpPr>
          <p:nvPr/>
        </p:nvSpPr>
        <p:spPr bwMode="auto">
          <a:xfrm>
            <a:off x="1892300" y="5137150"/>
            <a:ext cx="200025" cy="63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33" name="Freeform 1116"/>
          <p:cNvSpPr>
            <a:spLocks/>
          </p:cNvSpPr>
          <p:nvPr/>
        </p:nvSpPr>
        <p:spPr bwMode="auto">
          <a:xfrm>
            <a:off x="1836738" y="5178425"/>
            <a:ext cx="163512" cy="144463"/>
          </a:xfrm>
          <a:custGeom>
            <a:avLst/>
            <a:gdLst>
              <a:gd name="T0" fmla="*/ 0 w 103"/>
              <a:gd name="T1" fmla="*/ 2147483647 h 91"/>
              <a:gd name="T2" fmla="*/ 2147483647 w 103"/>
              <a:gd name="T3" fmla="*/ 2147483647 h 91"/>
              <a:gd name="T4" fmla="*/ 2147483647 w 103"/>
              <a:gd name="T5" fmla="*/ 0 h 91"/>
              <a:gd name="T6" fmla="*/ 0 60000 65536"/>
              <a:gd name="T7" fmla="*/ 0 60000 65536"/>
              <a:gd name="T8" fmla="*/ 0 60000 65536"/>
              <a:gd name="T9" fmla="*/ 0 w 103"/>
              <a:gd name="T10" fmla="*/ 0 h 91"/>
              <a:gd name="T11" fmla="*/ 103 w 103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" h="91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34" name="Freeform 1117"/>
          <p:cNvSpPr>
            <a:spLocks/>
          </p:cNvSpPr>
          <p:nvPr/>
        </p:nvSpPr>
        <p:spPr bwMode="auto">
          <a:xfrm>
            <a:off x="3257550" y="5318125"/>
            <a:ext cx="80963" cy="266700"/>
          </a:xfrm>
          <a:custGeom>
            <a:avLst/>
            <a:gdLst>
              <a:gd name="T0" fmla="*/ 2147483647 w 54"/>
              <a:gd name="T1" fmla="*/ 0 h 168"/>
              <a:gd name="T2" fmla="*/ 2147483647 w 54"/>
              <a:gd name="T3" fmla="*/ 2147483647 h 168"/>
              <a:gd name="T4" fmla="*/ 0 w 54"/>
              <a:gd name="T5" fmla="*/ 2147483647 h 168"/>
              <a:gd name="T6" fmla="*/ 0 60000 65536"/>
              <a:gd name="T7" fmla="*/ 0 60000 65536"/>
              <a:gd name="T8" fmla="*/ 0 60000 65536"/>
              <a:gd name="T9" fmla="*/ 0 w 54"/>
              <a:gd name="T10" fmla="*/ 0 h 168"/>
              <a:gd name="T11" fmla="*/ 54 w 54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168">
                <a:moveTo>
                  <a:pt x="9" y="0"/>
                </a:moveTo>
                <a:lnTo>
                  <a:pt x="54" y="54"/>
                </a:lnTo>
                <a:lnTo>
                  <a:pt x="0" y="168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35" name="Oval 1118"/>
          <p:cNvSpPr>
            <a:spLocks noChangeArrowheads="1"/>
          </p:cNvSpPr>
          <p:nvPr/>
        </p:nvSpPr>
        <p:spPr bwMode="auto">
          <a:xfrm>
            <a:off x="2986088" y="5294313"/>
            <a:ext cx="322262" cy="1714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636" name="Freeform 1119"/>
          <p:cNvSpPr>
            <a:spLocks/>
          </p:cNvSpPr>
          <p:nvPr/>
        </p:nvSpPr>
        <p:spPr bwMode="auto">
          <a:xfrm>
            <a:off x="4443413" y="4865688"/>
            <a:ext cx="385762" cy="600075"/>
          </a:xfrm>
          <a:custGeom>
            <a:avLst/>
            <a:gdLst>
              <a:gd name="T0" fmla="*/ 2147483647 w 243"/>
              <a:gd name="T1" fmla="*/ 2147483647 h 378"/>
              <a:gd name="T2" fmla="*/ 2147483647 w 243"/>
              <a:gd name="T3" fmla="*/ 2147483647 h 378"/>
              <a:gd name="T4" fmla="*/ 2147483647 w 243"/>
              <a:gd name="T5" fmla="*/ 2147483647 h 378"/>
              <a:gd name="T6" fmla="*/ 0 w 243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243"/>
              <a:gd name="T13" fmla="*/ 0 h 378"/>
              <a:gd name="T14" fmla="*/ 243 w 243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3" h="378">
                <a:moveTo>
                  <a:pt x="243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37" name="Rectangle 1120"/>
          <p:cNvSpPr>
            <a:spLocks noChangeArrowheads="1"/>
          </p:cNvSpPr>
          <p:nvPr/>
        </p:nvSpPr>
        <p:spPr bwMode="auto">
          <a:xfrm rot="1147844">
            <a:off x="1660525" y="5202238"/>
            <a:ext cx="180975" cy="109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638" name="Rectangle 1121"/>
          <p:cNvSpPr>
            <a:spLocks noChangeArrowheads="1"/>
          </p:cNvSpPr>
          <p:nvPr/>
        </p:nvSpPr>
        <p:spPr bwMode="auto">
          <a:xfrm rot="1147844">
            <a:off x="1714500" y="5053013"/>
            <a:ext cx="180975" cy="109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639" name="Rectangle 1122"/>
          <p:cNvSpPr>
            <a:spLocks noChangeArrowheads="1"/>
          </p:cNvSpPr>
          <p:nvPr/>
        </p:nvSpPr>
        <p:spPr bwMode="auto">
          <a:xfrm rot="1147844">
            <a:off x="2071688" y="5260975"/>
            <a:ext cx="679450" cy="1095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04640" name="Rectangle 1123"/>
          <p:cNvSpPr>
            <a:spLocks noChangeArrowheads="1"/>
          </p:cNvSpPr>
          <p:nvPr/>
        </p:nvSpPr>
        <p:spPr bwMode="auto">
          <a:xfrm>
            <a:off x="0" y="4724400"/>
            <a:ext cx="1833563" cy="277813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Pol. H</a:t>
            </a:r>
            <a:r>
              <a:rPr kumimoji="0" lang="en-US" altLang="ja-JP" sz="1800" b="0" i="0" u="none" strike="noStrike" kern="1200" cap="none" spc="0" normalizeH="0" baseline="3000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-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Tahoma" pitchFamily="34" charset="0"/>
              </a:rPr>
              <a:t>  ion source</a:t>
            </a:r>
          </a:p>
        </p:txBody>
      </p:sp>
      <p:sp>
        <p:nvSpPr>
          <p:cNvPr id="1004641" name="Text Box 1124"/>
          <p:cNvSpPr txBox="1">
            <a:spLocks noChangeArrowheads="1"/>
          </p:cNvSpPr>
          <p:nvPr/>
        </p:nvSpPr>
        <p:spPr bwMode="auto">
          <a:xfrm>
            <a:off x="1752600" y="4343400"/>
            <a:ext cx="1492250" cy="3397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Spin Rotators</a:t>
            </a:r>
          </a:p>
        </p:txBody>
      </p:sp>
      <p:grpSp>
        <p:nvGrpSpPr>
          <p:cNvPr id="1004642" name="Group 1125"/>
          <p:cNvGrpSpPr>
            <a:grpSpLocks/>
          </p:cNvGrpSpPr>
          <p:nvPr/>
        </p:nvGrpSpPr>
        <p:grpSpPr bwMode="auto">
          <a:xfrm rot="3151090">
            <a:off x="4168775" y="5153025"/>
            <a:ext cx="127000" cy="228600"/>
            <a:chOff x="2960" y="2896"/>
            <a:chExt cx="80" cy="144"/>
          </a:xfrm>
        </p:grpSpPr>
        <p:sp>
          <p:nvSpPr>
            <p:cNvPr id="1004643" name="Oval 1126"/>
            <p:cNvSpPr>
              <a:spLocks noChangeArrowheads="1"/>
            </p:cNvSpPr>
            <p:nvPr/>
          </p:nvSpPr>
          <p:spPr bwMode="auto">
            <a:xfrm rot="-2875454">
              <a:off x="2928" y="292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44" name="AutoShape 1127"/>
            <p:cNvSpPr>
              <a:spLocks noChangeArrowheads="1"/>
            </p:cNvSpPr>
            <p:nvPr/>
          </p:nvSpPr>
          <p:spPr bwMode="auto">
            <a:xfrm rot="-2723441">
              <a:off x="2959" y="293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sp>
        <p:nvSpPr>
          <p:cNvPr id="1004645" name="Text Box 1129"/>
          <p:cNvSpPr txBox="1">
            <a:spLocks noChangeArrowheads="1"/>
          </p:cNvSpPr>
          <p:nvPr/>
        </p:nvSpPr>
        <p:spPr bwMode="auto">
          <a:xfrm>
            <a:off x="6705600" y="4114800"/>
            <a:ext cx="1716088" cy="3397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Siberian Snakes</a:t>
            </a:r>
          </a:p>
        </p:txBody>
      </p:sp>
      <p:sp>
        <p:nvSpPr>
          <p:cNvPr id="1004646" name="Line 1131"/>
          <p:cNvSpPr>
            <a:spLocks noChangeShapeType="1"/>
          </p:cNvSpPr>
          <p:nvPr/>
        </p:nvSpPr>
        <p:spPr bwMode="auto">
          <a:xfrm flipH="1" flipV="1">
            <a:off x="1933575" y="4032250"/>
            <a:ext cx="85725" cy="26670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47" name="Line 1132"/>
          <p:cNvSpPr>
            <a:spLocks noChangeShapeType="1"/>
          </p:cNvSpPr>
          <p:nvPr/>
        </p:nvSpPr>
        <p:spPr bwMode="auto">
          <a:xfrm flipV="1">
            <a:off x="2057400" y="4222750"/>
            <a:ext cx="228600" cy="12065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1004648" name="Group 1134"/>
          <p:cNvGrpSpPr>
            <a:grpSpLocks/>
          </p:cNvGrpSpPr>
          <p:nvPr/>
        </p:nvGrpSpPr>
        <p:grpSpPr bwMode="auto">
          <a:xfrm rot="2676702">
            <a:off x="4495800" y="5867400"/>
            <a:ext cx="188913" cy="147638"/>
            <a:chOff x="1695" y="3075"/>
            <a:chExt cx="119" cy="93"/>
          </a:xfrm>
        </p:grpSpPr>
        <p:sp>
          <p:nvSpPr>
            <p:cNvPr id="1004649" name="Oval 1135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50" name="Line 1136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51" name="Line 1137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52" name="Line 1138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53" name="Line 1139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1004654" name="Group 1140"/>
          <p:cNvGrpSpPr>
            <a:grpSpLocks/>
          </p:cNvGrpSpPr>
          <p:nvPr/>
        </p:nvGrpSpPr>
        <p:grpSpPr bwMode="auto">
          <a:xfrm rot="6499683">
            <a:off x="3024187" y="5494338"/>
            <a:ext cx="188913" cy="147638"/>
            <a:chOff x="1695" y="3075"/>
            <a:chExt cx="119" cy="93"/>
          </a:xfrm>
        </p:grpSpPr>
        <p:sp>
          <p:nvSpPr>
            <p:cNvPr id="1004655" name="Oval 1141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56" name="Line 1142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57" name="Line 1143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58" name="Line 1144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59" name="Line 1145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1004660" name="Group 1146"/>
          <p:cNvGrpSpPr>
            <a:grpSpLocks/>
          </p:cNvGrpSpPr>
          <p:nvPr/>
        </p:nvGrpSpPr>
        <p:grpSpPr bwMode="auto">
          <a:xfrm rot="5400000">
            <a:off x="4779962" y="2763838"/>
            <a:ext cx="188913" cy="147638"/>
            <a:chOff x="1695" y="3075"/>
            <a:chExt cx="119" cy="93"/>
          </a:xfrm>
        </p:grpSpPr>
        <p:sp>
          <p:nvSpPr>
            <p:cNvPr id="1004661" name="Oval 1147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62" name="Line 1148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63" name="Line 1149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64" name="Line 1150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65" name="Line 1151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1004666" name="Group 1152"/>
          <p:cNvGrpSpPr>
            <a:grpSpLocks/>
          </p:cNvGrpSpPr>
          <p:nvPr/>
        </p:nvGrpSpPr>
        <p:grpSpPr bwMode="auto">
          <a:xfrm rot="-5400000">
            <a:off x="4703762" y="2611438"/>
            <a:ext cx="188913" cy="147638"/>
            <a:chOff x="1695" y="3075"/>
            <a:chExt cx="119" cy="93"/>
          </a:xfrm>
        </p:grpSpPr>
        <p:sp>
          <p:nvSpPr>
            <p:cNvPr id="1004667" name="Oval 1153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68" name="Line 1154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69" name="Line 1155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70" name="Line 1156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71" name="Line 1157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1004672" name="Rectangle 1158"/>
          <p:cNvSpPr>
            <a:spLocks noChangeArrowheads="1"/>
          </p:cNvSpPr>
          <p:nvPr/>
        </p:nvSpPr>
        <p:spPr bwMode="auto">
          <a:xfrm>
            <a:off x="457200" y="5943600"/>
            <a:ext cx="2020888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200 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MeV polarimeter</a:t>
            </a:r>
          </a:p>
        </p:txBody>
      </p:sp>
      <p:sp>
        <p:nvSpPr>
          <p:cNvPr id="1004673" name="Line 1163"/>
          <p:cNvSpPr>
            <a:spLocks noChangeShapeType="1"/>
          </p:cNvSpPr>
          <p:nvPr/>
        </p:nvSpPr>
        <p:spPr bwMode="auto">
          <a:xfrm flipV="1">
            <a:off x="2514600" y="5594350"/>
            <a:ext cx="500063" cy="349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74" name="Rectangle 1164"/>
          <p:cNvSpPr>
            <a:spLocks noChangeArrowheads="1"/>
          </p:cNvSpPr>
          <p:nvPr/>
        </p:nvSpPr>
        <p:spPr bwMode="auto">
          <a:xfrm>
            <a:off x="5638800" y="1676400"/>
            <a:ext cx="1828800" cy="4921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RHIC pC “CNI” polarimeters</a:t>
            </a:r>
          </a:p>
        </p:txBody>
      </p:sp>
      <p:sp>
        <p:nvSpPr>
          <p:cNvPr id="1004675" name="Rectangle 1166"/>
          <p:cNvSpPr>
            <a:spLocks noChangeArrowheads="1"/>
          </p:cNvSpPr>
          <p:nvPr/>
        </p:nvSpPr>
        <p:spPr bwMode="auto">
          <a:xfrm>
            <a:off x="3581400" y="3048000"/>
            <a:ext cx="1524000" cy="5524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 RHIC</a:t>
            </a:r>
          </a:p>
        </p:txBody>
      </p:sp>
      <p:grpSp>
        <p:nvGrpSpPr>
          <p:cNvPr id="1004676" name="Group 1167"/>
          <p:cNvGrpSpPr>
            <a:grpSpLocks/>
          </p:cNvGrpSpPr>
          <p:nvPr/>
        </p:nvGrpSpPr>
        <p:grpSpPr bwMode="auto">
          <a:xfrm rot="-7932929">
            <a:off x="4191000" y="2514600"/>
            <a:ext cx="457200" cy="457200"/>
            <a:chOff x="3854" y="1435"/>
            <a:chExt cx="123" cy="123"/>
          </a:xfrm>
        </p:grpSpPr>
        <p:sp>
          <p:nvSpPr>
            <p:cNvPr id="1004677" name="Oval 1168"/>
            <p:cNvSpPr>
              <a:spLocks noChangeArrowheads="1"/>
            </p:cNvSpPr>
            <p:nvPr/>
          </p:nvSpPr>
          <p:spPr bwMode="auto">
            <a:xfrm rot="5400000">
              <a:off x="3888" y="147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grpSp>
          <p:nvGrpSpPr>
            <p:cNvPr id="1004678" name="Group 1169"/>
            <p:cNvGrpSpPr>
              <a:grpSpLocks/>
            </p:cNvGrpSpPr>
            <p:nvPr/>
          </p:nvGrpSpPr>
          <p:grpSpPr bwMode="auto">
            <a:xfrm>
              <a:off x="3936" y="1517"/>
              <a:ext cx="41" cy="41"/>
              <a:chOff x="3936" y="1517"/>
              <a:chExt cx="41" cy="41"/>
            </a:xfrm>
          </p:grpSpPr>
          <p:sp>
            <p:nvSpPr>
              <p:cNvPr id="1004679" name="Line 117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004680" name="Line 117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ＭＳ Ｐゴシック"/>
                  <a:cs typeface="Arial" pitchFamily="34" charset="0"/>
                </a:endParaRPr>
              </a:p>
            </p:txBody>
          </p:sp>
        </p:grpSp>
        <p:grpSp>
          <p:nvGrpSpPr>
            <p:cNvPr id="1004681" name="Group 1172"/>
            <p:cNvGrpSpPr>
              <a:grpSpLocks/>
            </p:cNvGrpSpPr>
            <p:nvPr/>
          </p:nvGrpSpPr>
          <p:grpSpPr bwMode="auto">
            <a:xfrm>
              <a:off x="3854" y="1435"/>
              <a:ext cx="41" cy="41"/>
              <a:chOff x="3936" y="1517"/>
              <a:chExt cx="41" cy="41"/>
            </a:xfrm>
          </p:grpSpPr>
          <p:sp>
            <p:nvSpPr>
              <p:cNvPr id="1004682" name="Line 117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004683" name="Line 117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ＭＳ Ｐゴシック"/>
                  <a:cs typeface="Arial" pitchFamily="34" charset="0"/>
                </a:endParaRPr>
              </a:p>
            </p:txBody>
          </p:sp>
        </p:grpSp>
      </p:grpSp>
      <p:sp>
        <p:nvSpPr>
          <p:cNvPr id="1004684" name="Text Box 1175"/>
          <p:cNvSpPr txBox="1">
            <a:spLocks noChangeArrowheads="1"/>
          </p:cNvSpPr>
          <p:nvPr/>
        </p:nvSpPr>
        <p:spPr bwMode="auto">
          <a:xfrm>
            <a:off x="762000" y="1676400"/>
            <a:ext cx="1905000" cy="58420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Absolute H-jet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polarimeter</a:t>
            </a:r>
          </a:p>
        </p:txBody>
      </p:sp>
      <p:sp>
        <p:nvSpPr>
          <p:cNvPr id="1004685" name="Line 1176"/>
          <p:cNvSpPr>
            <a:spLocks noChangeShapeType="1"/>
          </p:cNvSpPr>
          <p:nvPr/>
        </p:nvSpPr>
        <p:spPr bwMode="auto">
          <a:xfrm flipH="1">
            <a:off x="4953000" y="2057400"/>
            <a:ext cx="685800" cy="457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86" name="Line 1177"/>
          <p:cNvSpPr>
            <a:spLocks noChangeShapeType="1"/>
          </p:cNvSpPr>
          <p:nvPr/>
        </p:nvSpPr>
        <p:spPr bwMode="auto">
          <a:xfrm>
            <a:off x="2895600" y="2133600"/>
            <a:ext cx="1295400" cy="457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87" name="Line 1178"/>
          <p:cNvSpPr>
            <a:spLocks noChangeShapeType="1"/>
          </p:cNvSpPr>
          <p:nvPr/>
        </p:nvSpPr>
        <p:spPr bwMode="auto">
          <a:xfrm flipV="1">
            <a:off x="3124200" y="4267200"/>
            <a:ext cx="838200" cy="152400"/>
          </a:xfrm>
          <a:prstGeom prst="line">
            <a:avLst/>
          </a:prstGeom>
          <a:noFill/>
          <a:ln w="19050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88" name="Line 1179"/>
          <p:cNvSpPr>
            <a:spLocks noChangeShapeType="1"/>
          </p:cNvSpPr>
          <p:nvPr/>
        </p:nvSpPr>
        <p:spPr bwMode="auto">
          <a:xfrm flipV="1">
            <a:off x="3276600" y="4419600"/>
            <a:ext cx="1295400" cy="152400"/>
          </a:xfrm>
          <a:prstGeom prst="line">
            <a:avLst/>
          </a:prstGeom>
          <a:noFill/>
          <a:ln w="19050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689" name="Text Box 1180"/>
          <p:cNvSpPr txBox="1">
            <a:spLocks noChangeArrowheads="1"/>
          </p:cNvSpPr>
          <p:nvPr/>
        </p:nvSpPr>
        <p:spPr bwMode="auto">
          <a:xfrm>
            <a:off x="3352800" y="914400"/>
            <a:ext cx="4953000" cy="40322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</a:t>
            </a:r>
            <a:r>
              <a:rPr kumimoji="0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L </a:t>
            </a:r>
            <a:r>
              <a:rPr kumimoji="0" lang="en-US" altLang="ja-JP" sz="2000" b="0" i="0" u="none" strike="noStrike" kern="1200" cap="none" spc="0" normalizeH="0" baseline="-2500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max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</a:rPr>
              <a:t> = 1.6 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 10</a:t>
            </a:r>
            <a:r>
              <a:rPr kumimoji="0" lang="en-US" altLang="ja-JP" sz="2000" b="0" i="0" u="none" strike="noStrike" kern="1200" cap="none" spc="0" normalizeH="0" baseline="3000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32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 s</a:t>
            </a:r>
            <a:r>
              <a:rPr kumimoji="0" lang="en-US" altLang="ja-JP" sz="2000" b="0" i="0" u="none" strike="noStrike" kern="1200" cap="none" spc="0" normalizeH="0" baseline="3000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-1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cm</a:t>
            </a:r>
            <a:r>
              <a:rPr kumimoji="0" lang="en-US" altLang="ja-JP" sz="2000" b="0" i="0" u="none" strike="noStrike" kern="1200" cap="none" spc="0" normalizeH="0" baseline="3000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-2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   50 &lt; √</a:t>
            </a:r>
            <a:r>
              <a:rPr kumimoji="0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s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ahoma" pitchFamily="34" charset="0"/>
                <a:sym typeface="Symbol" pitchFamily="18" charset="2"/>
              </a:rPr>
              <a:t> &lt; 510 GeV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itchFamily="34" charset="0"/>
              <a:ea typeface="ＭＳ Ｐゴシック"/>
              <a:cs typeface="Tahoma" pitchFamily="34" charset="0"/>
              <a:sym typeface="Symbol" pitchFamily="18" charset="2"/>
            </a:endParaRPr>
          </a:p>
        </p:txBody>
      </p:sp>
      <p:sp>
        <p:nvSpPr>
          <p:cNvPr id="1004690" name="Line 1181"/>
          <p:cNvSpPr>
            <a:spLocks noChangeShapeType="1"/>
          </p:cNvSpPr>
          <p:nvPr/>
        </p:nvSpPr>
        <p:spPr bwMode="auto">
          <a:xfrm>
            <a:off x="1981200" y="1752600"/>
            <a:ext cx="228600" cy="0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1004691" name="Group 1182"/>
          <p:cNvGrpSpPr>
            <a:grpSpLocks/>
          </p:cNvGrpSpPr>
          <p:nvPr/>
        </p:nvGrpSpPr>
        <p:grpSpPr bwMode="auto">
          <a:xfrm rot="2676702">
            <a:off x="4724400" y="5715000"/>
            <a:ext cx="188913" cy="147638"/>
            <a:chOff x="1695" y="3075"/>
            <a:chExt cx="119" cy="93"/>
          </a:xfrm>
        </p:grpSpPr>
        <p:sp>
          <p:nvSpPr>
            <p:cNvPr id="1004692" name="Oval 1183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693" name="Line 1184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94" name="Line 1185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95" name="Line 1186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004696" name="Line 1187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1004697" name="Text Box 1188"/>
          <p:cNvSpPr txBox="1">
            <a:spLocks noChangeArrowheads="1"/>
          </p:cNvSpPr>
          <p:nvPr/>
        </p:nvSpPr>
        <p:spPr bwMode="auto">
          <a:xfrm>
            <a:off x="5410200" y="5791200"/>
            <a:ext cx="2684463" cy="3397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AGS pC “CNI” polarimeter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Tahoma" pitchFamily="34" charset="0"/>
            </a:endParaRPr>
          </a:p>
        </p:txBody>
      </p:sp>
      <p:sp>
        <p:nvSpPr>
          <p:cNvPr id="1004698" name="Line 1190"/>
          <p:cNvSpPr>
            <a:spLocks noChangeShapeType="1"/>
          </p:cNvSpPr>
          <p:nvPr/>
        </p:nvSpPr>
        <p:spPr bwMode="auto">
          <a:xfrm flipH="1">
            <a:off x="4724400" y="59436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1004699" name="Group 1191"/>
          <p:cNvGrpSpPr>
            <a:grpSpLocks/>
          </p:cNvGrpSpPr>
          <p:nvPr/>
        </p:nvGrpSpPr>
        <p:grpSpPr bwMode="auto">
          <a:xfrm rot="-511795">
            <a:off x="3505200" y="5867400"/>
            <a:ext cx="228600" cy="127000"/>
            <a:chOff x="3696" y="3072"/>
            <a:chExt cx="144" cy="80"/>
          </a:xfrm>
        </p:grpSpPr>
        <p:sp>
          <p:nvSpPr>
            <p:cNvPr id="1004700" name="Oval 1192"/>
            <p:cNvSpPr>
              <a:spLocks noChangeArrowheads="1"/>
            </p:cNvSpPr>
            <p:nvPr/>
          </p:nvSpPr>
          <p:spPr bwMode="auto">
            <a:xfrm rot="275636">
              <a:off x="3696" y="3072"/>
              <a:ext cx="144" cy="8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  <p:sp>
          <p:nvSpPr>
            <p:cNvPr id="1004701" name="AutoShape 1193"/>
            <p:cNvSpPr>
              <a:spLocks noChangeArrowheads="1"/>
            </p:cNvSpPr>
            <p:nvPr/>
          </p:nvSpPr>
          <p:spPr bwMode="auto">
            <a:xfrm rot="427649">
              <a:off x="3732" y="307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ahoma" pitchFamily="34" charset="0"/>
              </a:endParaRPr>
            </a:p>
          </p:txBody>
        </p:sp>
      </p:grpSp>
      <p:sp>
        <p:nvSpPr>
          <p:cNvPr id="1004703" name="Line 1198"/>
          <p:cNvSpPr>
            <a:spLocks noChangeShapeType="1"/>
          </p:cNvSpPr>
          <p:nvPr/>
        </p:nvSpPr>
        <p:spPr bwMode="auto">
          <a:xfrm flipV="1">
            <a:off x="3124200" y="54864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pic>
        <p:nvPicPr>
          <p:cNvPr id="10047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036638" cy="1600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705" name="Picture 3" descr="RHIC_CNI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0"/>
            <a:ext cx="1371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47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1676400" cy="11493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4707" name="Picture 3" descr="RHIC_CNI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24400"/>
            <a:ext cx="15240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4708" name="Text Box 164"/>
          <p:cNvSpPr txBox="1">
            <a:spLocks noChangeArrowheads="1"/>
          </p:cNvSpPr>
          <p:nvPr/>
        </p:nvSpPr>
        <p:spPr bwMode="auto">
          <a:xfrm>
            <a:off x="2667000" y="4876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004709" name="Text Box 165"/>
          <p:cNvSpPr txBox="1">
            <a:spLocks noChangeArrowheads="1"/>
          </p:cNvSpPr>
          <p:nvPr/>
        </p:nvSpPr>
        <p:spPr bwMode="auto">
          <a:xfrm>
            <a:off x="2514600" y="4876800"/>
            <a:ext cx="631825" cy="3079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EBIS</a:t>
            </a:r>
          </a:p>
        </p:txBody>
      </p:sp>
      <p:sp>
        <p:nvSpPr>
          <p:cNvPr id="1004710" name="Line 166"/>
          <p:cNvSpPr>
            <a:spLocks noChangeShapeType="1"/>
          </p:cNvSpPr>
          <p:nvPr/>
        </p:nvSpPr>
        <p:spPr bwMode="auto">
          <a:xfrm>
            <a:off x="2743200" y="5181600"/>
            <a:ext cx="152400" cy="228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167" name="Text Box 1197"/>
          <p:cNvSpPr txBox="1">
            <a:spLocks noChangeArrowheads="1"/>
          </p:cNvSpPr>
          <p:nvPr/>
        </p:nvSpPr>
        <p:spPr bwMode="auto">
          <a:xfrm>
            <a:off x="228600" y="152400"/>
            <a:ext cx="8534400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Tahoma" pitchFamily="34" charset="0"/>
              </a:rPr>
              <a:t>Polarization facilities at RHIC</a:t>
            </a:r>
          </a:p>
        </p:txBody>
      </p:sp>
    </p:spTree>
    <p:extLst>
      <p:ext uri="{BB962C8B-B14F-4D97-AF65-F5344CB8AC3E}">
        <p14:creationId xmlns:p14="http://schemas.microsoft.com/office/powerpoint/2010/main" val="3046675276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TextBox 4"/>
          <p:cNvSpPr txBox="1">
            <a:spLocks noChangeArrowheads="1"/>
          </p:cNvSpPr>
          <p:nvPr/>
        </p:nvSpPr>
        <p:spPr bwMode="auto">
          <a:xfrm>
            <a:off x="304800" y="1524000"/>
            <a:ext cx="8610600" cy="378565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The RHIC high intensity polarized H- source provides required beam intensity for present RHIC and future high-luminosity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eRHIC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collider operation.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The polarized 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3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He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++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ion source on the basis of new EBIS     injector is under development at BNL for future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eRHIC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 collider.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High intensity un-polarized H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-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ion source development is in progress as a part of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Linac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 pitchFamily="34" charset="0"/>
              </a:rPr>
              <a:t> intensity upgrade.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38400" y="304800"/>
            <a:ext cx="3505200" cy="58261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Summary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BAF10-F6EF-4570-8256-3843F1B2D2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057400"/>
            <a:ext cx="76065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High-intensity un-polarized H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sources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And injector development at BNL </a:t>
            </a:r>
          </a:p>
        </p:txBody>
      </p:sp>
    </p:spTree>
    <p:extLst>
      <p:ext uri="{BB962C8B-B14F-4D97-AF65-F5344CB8AC3E}">
        <p14:creationId xmlns:p14="http://schemas.microsoft.com/office/powerpoint/2010/main" val="1283684860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98B113-7B2C-40C7-8362-21B703853C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1570037"/>
            <a:ext cx="8178800" cy="4525963"/>
          </a:xfr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562584-D683-4E7C-8C00-ACEFF63989EE}"/>
              </a:ext>
            </a:extLst>
          </p:cNvPr>
          <p:cNvCxnSpPr/>
          <p:nvPr/>
        </p:nvCxnSpPr>
        <p:spPr>
          <a:xfrm flipH="1">
            <a:off x="6096000" y="2286000"/>
            <a:ext cx="990600" cy="381000"/>
          </a:xfrm>
          <a:prstGeom prst="straightConnector1">
            <a:avLst/>
          </a:prstGeom>
          <a:ln w="381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D979284-DACB-40B0-A500-F8E6AEDB3408}"/>
              </a:ext>
            </a:extLst>
          </p:cNvPr>
          <p:cNvSpPr txBox="1"/>
          <p:nvPr/>
        </p:nvSpPr>
        <p:spPr>
          <a:xfrm>
            <a:off x="7086600" y="171226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OPPIS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F00C0-9F04-4D2A-B409-412415672EB9}"/>
              </a:ext>
            </a:extLst>
          </p:cNvPr>
          <p:cNvSpPr txBox="1"/>
          <p:nvPr/>
        </p:nvSpPr>
        <p:spPr>
          <a:xfrm>
            <a:off x="3755780" y="1712268"/>
            <a:ext cx="17668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Magnetron- S1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E46E6D-4662-4BA3-AEB4-7B7F307C983B}"/>
              </a:ext>
            </a:extLst>
          </p:cNvPr>
          <p:cNvSpPr txBox="1"/>
          <p:nvPr/>
        </p:nvSpPr>
        <p:spPr>
          <a:xfrm>
            <a:off x="3670150" y="5644436"/>
            <a:ext cx="18036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Magnetron -S2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63388A-6173-47C7-B945-5A8D6643788B}"/>
              </a:ext>
            </a:extLst>
          </p:cNvPr>
          <p:cNvCxnSpPr/>
          <p:nvPr/>
        </p:nvCxnSpPr>
        <p:spPr>
          <a:xfrm flipH="1">
            <a:off x="228600" y="2971800"/>
            <a:ext cx="533400" cy="0"/>
          </a:xfrm>
          <a:prstGeom prst="straightConnector1">
            <a:avLst/>
          </a:prstGeom>
          <a:ln w="381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A0E6F1-04A1-4DCB-A012-EF4A37873318}"/>
              </a:ext>
            </a:extLst>
          </p:cNvPr>
          <p:cNvSpPr txBox="1"/>
          <p:nvPr/>
        </p:nvSpPr>
        <p:spPr>
          <a:xfrm>
            <a:off x="252886" y="2460313"/>
            <a:ext cx="1018227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To RFQ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102D6-D27B-49F7-BF8E-5358521EFE28}"/>
              </a:ext>
            </a:extLst>
          </p:cNvPr>
          <p:cNvSpPr txBox="1"/>
          <p:nvPr/>
        </p:nvSpPr>
        <p:spPr>
          <a:xfrm>
            <a:off x="345218" y="5141757"/>
            <a:ext cx="19407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Pulsed bending magnet, 45 deg.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802B79-4691-48A8-877D-C62E3D5CAD4A}"/>
              </a:ext>
            </a:extLst>
          </p:cNvPr>
          <p:cNvCxnSpPr>
            <a:cxnSpLocks/>
          </p:cNvCxnSpPr>
          <p:nvPr/>
        </p:nvCxnSpPr>
        <p:spPr>
          <a:xfrm flipV="1">
            <a:off x="1289987" y="3810000"/>
            <a:ext cx="919813" cy="1222484"/>
          </a:xfrm>
          <a:prstGeom prst="straightConnector1">
            <a:avLst/>
          </a:prstGeom>
          <a:ln w="381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B29875E-11B0-4086-8EF6-8D42D9DFAB6A}"/>
              </a:ext>
            </a:extLst>
          </p:cNvPr>
          <p:cNvSpPr/>
          <p:nvPr/>
        </p:nvSpPr>
        <p:spPr>
          <a:xfrm rot="19828286" flipV="1">
            <a:off x="5318536" y="3855383"/>
            <a:ext cx="45719" cy="25851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60DE1A-7012-40D1-B04A-BF11DA2933D8}"/>
              </a:ext>
            </a:extLst>
          </p:cNvPr>
          <p:cNvCxnSpPr>
            <a:cxnSpLocks/>
          </p:cNvCxnSpPr>
          <p:nvPr/>
        </p:nvCxnSpPr>
        <p:spPr>
          <a:xfrm flipV="1">
            <a:off x="4651079" y="3995378"/>
            <a:ext cx="618604" cy="238844"/>
          </a:xfrm>
          <a:prstGeom prst="straightConnector1">
            <a:avLst/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52D845-08A4-4D92-AA21-21F7F64AE609}"/>
              </a:ext>
            </a:extLst>
          </p:cNvPr>
          <p:cNvSpPr txBox="1"/>
          <p:nvPr/>
        </p:nvSpPr>
        <p:spPr>
          <a:xfrm>
            <a:off x="4007169" y="4234222"/>
            <a:ext cx="14093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Laser beam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76CDCC-C55A-4C5A-A8A1-4AFB66E479FB}"/>
              </a:ext>
            </a:extLst>
          </p:cNvPr>
          <p:cNvSpPr txBox="1"/>
          <p:nvPr/>
        </p:nvSpPr>
        <p:spPr>
          <a:xfrm flipH="1">
            <a:off x="6218035" y="4709318"/>
            <a:ext cx="17829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23.7 deg. dc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bending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magnet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0C402D-9AFE-4BC9-86E5-E45EF11F4273}"/>
              </a:ext>
            </a:extLst>
          </p:cNvPr>
          <p:cNvCxnSpPr/>
          <p:nvPr/>
        </p:nvCxnSpPr>
        <p:spPr>
          <a:xfrm flipH="1" flipV="1">
            <a:off x="5943600" y="3860905"/>
            <a:ext cx="685800" cy="823163"/>
          </a:xfrm>
          <a:prstGeom prst="straightConnector1">
            <a:avLst/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CCE03180-11C5-4A92-A3DA-8BE350E56812}"/>
              </a:ext>
            </a:extLst>
          </p:cNvPr>
          <p:cNvSpPr txBox="1">
            <a:spLocks/>
          </p:cNvSpPr>
          <p:nvPr/>
        </p:nvSpPr>
        <p:spPr bwMode="auto">
          <a:xfrm>
            <a:off x="0" y="274637"/>
            <a:ext cx="9144000" cy="7276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/>
              </a:rPr>
              <a:t>35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/>
              </a:rPr>
              <a:t>keV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Arial"/>
              </a:rPr>
              <a:t> LEBT upgrade with three sources for Run-2020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123" y="1139919"/>
            <a:ext cx="9142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Prototype of H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 injector for high-energy accelerators, with high cost downtime</a:t>
            </a:r>
          </a:p>
        </p:txBody>
      </p:sp>
    </p:spTree>
    <p:extLst>
      <p:ext uri="{BB962C8B-B14F-4D97-AF65-F5344CB8AC3E}">
        <p14:creationId xmlns:p14="http://schemas.microsoft.com/office/powerpoint/2010/main" val="357778064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01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00400"/>
            <a:ext cx="4343400" cy="3657600"/>
          </a:xfrm>
        </p:spPr>
      </p:pic>
      <p:pic>
        <p:nvPicPr>
          <p:cNvPr id="10670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495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7012" name="Text Box 5"/>
          <p:cNvSpPr txBox="1">
            <a:spLocks noChangeArrowheads="1"/>
          </p:cNvSpPr>
          <p:nvPr/>
        </p:nvSpPr>
        <p:spPr bwMode="auto">
          <a:xfrm>
            <a:off x="3810000" y="4795993"/>
            <a:ext cx="5191871" cy="830997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Power efficiency :  ~ 100 mA  H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-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/1.5 kW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arc-discharge power</a:t>
            </a:r>
          </a:p>
        </p:txBody>
      </p:sp>
      <p:pic>
        <p:nvPicPr>
          <p:cNvPr id="10670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343400" cy="23907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15200" y="4158936"/>
            <a:ext cx="16177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~0.6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sccm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ＭＳ Ｐゴシック"/>
              <a:cs typeface="Arial" pitchFamily="34" charset="0"/>
            </a:endParaRPr>
          </a:p>
        </p:txBody>
      </p:sp>
      <p:sp>
        <p:nvSpPr>
          <p:cNvPr id="8" name="Rectangle 7"/>
          <p:cNvSpPr txBox="1">
            <a:spLocks/>
          </p:cNvSpPr>
          <p:nvPr/>
        </p:nvSpPr>
        <p:spPr bwMode="auto">
          <a:xfrm>
            <a:off x="457200" y="274638"/>
            <a:ext cx="8229600" cy="487362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BNL magnetron H</a:t>
            </a:r>
            <a:r>
              <a:rPr kumimoji="0" lang="en-US" altLang="en-US" sz="2800" b="1" i="0" u="none" strike="noStrike" kern="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-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/>
              </a:rPr>
              <a:t> ion source</a:t>
            </a: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4662" y="1295400"/>
            <a:ext cx="5966075" cy="4495800"/>
          </a:xfrm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702306" y="2350965"/>
            <a:ext cx="2441694" cy="9233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L5-current after RFQ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 750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keV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 energy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Current -80 mA 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0" y="2092715"/>
            <a:ext cx="1886029" cy="9233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L4 –current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At injection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To RFQ-110 mA</a:t>
            </a:r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>
            <a:off x="1834733" y="2667000"/>
            <a:ext cx="984667" cy="555522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 flipH="1">
            <a:off x="6096000" y="3016046"/>
            <a:ext cx="606306" cy="25825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74638"/>
            <a:ext cx="84582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Dec.5,2017, Arc-18A, Source current L1-130 mA, current after RFQ L5-80 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9011" y="1244230"/>
            <a:ext cx="16882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L1-130 mA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943600" y="1600200"/>
            <a:ext cx="1752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863813" y="4495800"/>
            <a:ext cx="32592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itchFamily="66" charset="0"/>
                <a:ea typeface="ＭＳ Ｐゴシック"/>
                <a:cs typeface="Arial" pitchFamily="34" charset="0"/>
              </a:rPr>
              <a:t>800 us pulse duration</a:t>
            </a:r>
          </a:p>
        </p:txBody>
      </p:sp>
    </p:spTree>
    <p:extLst>
      <p:ext uri="{BB962C8B-B14F-4D97-AF65-F5344CB8AC3E}">
        <p14:creationId xmlns:p14="http://schemas.microsoft.com/office/powerpoint/2010/main" val="1136827465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8A2E4D58-0A29-4FDB-9C35-38B5DDF80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153400" cy="58674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240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66"/>
                </a:solidFill>
                <a:latin typeface="Comic Sans MS" panose="030F0702030302020204" pitchFamily="66" charset="0"/>
              </a:rPr>
              <a:t>Polarization phenomena in nuclear physics at low , intermediate energies. IUCF, </a:t>
            </a:r>
            <a:r>
              <a:rPr lang="en-US" altLang="en-US" sz="2400">
                <a:solidFill>
                  <a:srgbClr val="CC0000"/>
                </a:solidFill>
                <a:latin typeface="Comic Sans MS" panose="030F0702030302020204" pitchFamily="66" charset="0"/>
              </a:rPr>
              <a:t>RCNP, COSY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66"/>
                </a:solidFill>
                <a:latin typeface="Comic Sans MS" panose="030F0702030302020204" pitchFamily="66" charset="0"/>
              </a:rPr>
              <a:t>All “meson factories” PSI, LAMPF, TRIUMF, INR Moscow had polarized proton beams.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CC0000"/>
                </a:solidFill>
                <a:latin typeface="Comic Sans MS" panose="030F0702030302020204" pitchFamily="66" charset="0"/>
              </a:rPr>
              <a:t>Polarized beams in RHIC.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CC0000"/>
                </a:solidFill>
                <a:latin typeface="Comic Sans MS" panose="030F0702030302020204" pitchFamily="66" charset="0"/>
              </a:rPr>
              <a:t>All electron-positron colliders operate with the polarized electron, positron beams.</a:t>
            </a:r>
          </a:p>
          <a:p>
            <a:pPr>
              <a:lnSpc>
                <a:spcPct val="90000"/>
              </a:lnSpc>
            </a:pPr>
            <a:endParaRPr lang="en-US" altLang="en-US" sz="2400">
              <a:solidFill>
                <a:srgbClr val="CC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CC0000"/>
                </a:solidFill>
                <a:latin typeface="Comic Sans MS" panose="030F0702030302020204" pitchFamily="66" charset="0"/>
              </a:rPr>
              <a:t>Proposals.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66"/>
                </a:solidFill>
                <a:latin typeface="Comic Sans MS" panose="030F0702030302020204" pitchFamily="66" charset="0"/>
              </a:rPr>
              <a:t>Polarized beam at SSC.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66"/>
                </a:solidFill>
                <a:latin typeface="Comic Sans MS" panose="030F0702030302020204" pitchFamily="66" charset="0"/>
              </a:rPr>
              <a:t>Polarized beam at TEVATRON (FNAL), 1000GeV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66"/>
                </a:solidFill>
                <a:latin typeface="Comic Sans MS" panose="030F0702030302020204" pitchFamily="66" charset="0"/>
              </a:rPr>
              <a:t>Polarized beam at HERA, 920 GeV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66"/>
                </a:solidFill>
                <a:latin typeface="Comic Sans MS" panose="030F0702030302020204" pitchFamily="66" charset="0"/>
              </a:rPr>
              <a:t>Polarized beam at LHC.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66"/>
                </a:solidFill>
                <a:latin typeface="Comic Sans MS" panose="030F0702030302020204" pitchFamily="66" charset="0"/>
              </a:rPr>
              <a:t>Polarized beam at J-Park, 50 GeV</a:t>
            </a:r>
          </a:p>
        </p:txBody>
      </p:sp>
    </p:spTree>
    <p:extLst>
      <p:ext uri="{BB962C8B-B14F-4D97-AF65-F5344CB8AC3E}">
        <p14:creationId xmlns:p14="http://schemas.microsoft.com/office/powerpoint/2010/main" val="218220196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7FA9F8A7-3279-469F-AC93-27EBB290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GB" altLang="en-US"/>
          </a:p>
          <a:p>
            <a:r>
              <a:rPr lang="en-GB" altLang="en-US"/>
              <a:t>October 6-10, 2008</a:t>
            </a: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10EB1566-C336-4345-B0A7-55E6C983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096000"/>
            <a:ext cx="4876800" cy="762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GB" altLang="en-US"/>
          </a:p>
          <a:p>
            <a:endParaRPr lang="en-GB" altLang="en-US"/>
          </a:p>
          <a:p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3772D3E-A71E-43E0-A2FA-943089A0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"/>
            <a:ext cx="807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endParaRPr lang="en-US" altLang="en-US" sz="2800" b="1">
              <a:solidFill>
                <a:srgbClr val="A50021"/>
              </a:solidFill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8C3F4505-DACC-48DF-A44F-C07C78DF5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38400"/>
            <a:ext cx="7391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1400">
              <a:solidFill>
                <a:srgbClr val="A50021"/>
              </a:solidFill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200710" name="Picture 3" descr="AS">
            <a:extLst>
              <a:ext uri="{FF2B5EF4-FFF2-40B4-BE49-F238E27FC236}">
                <a16:creationId xmlns:a16="http://schemas.microsoft.com/office/drawing/2014/main" id="{3FCC0404-454D-4CA1-85CA-89540C67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10">
            <a:extLst>
              <a:ext uri="{FF2B5EF4-FFF2-40B4-BE49-F238E27FC236}">
                <a16:creationId xmlns:a16="http://schemas.microsoft.com/office/drawing/2014/main" id="{B050A497-D0AB-4363-8414-3D09306A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143000"/>
            <a:ext cx="3810000" cy="7048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A50021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Hydrogen atoms with electron polarization: m</a:t>
            </a:r>
            <a:r>
              <a:rPr lang="en-US" altLang="en-US" sz="2000" baseline="-25000">
                <a:solidFill>
                  <a:srgbClr val="A50021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A50021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=+1/2 trajectories</a:t>
            </a:r>
          </a:p>
        </p:txBody>
      </p:sp>
      <p:sp>
        <p:nvSpPr>
          <p:cNvPr id="200713" name="Rectangle 12">
            <a:extLst>
              <a:ext uri="{FF2B5EF4-FFF2-40B4-BE49-F238E27FC236}">
                <a16:creationId xmlns:a16="http://schemas.microsoft.com/office/drawing/2014/main" id="{40EC1A26-8112-4954-B3A3-16B591CF5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90800"/>
            <a:ext cx="228600" cy="838200"/>
          </a:xfrm>
          <a:prstGeom prst="rect">
            <a:avLst/>
          </a:prstGeom>
          <a:noFill/>
          <a:ln w="2857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00714" name="Text Box 13">
            <a:extLst>
              <a:ext uri="{FF2B5EF4-FFF2-40B4-BE49-F238E27FC236}">
                <a16:creationId xmlns:a16="http://schemas.microsoft.com/office/drawing/2014/main" id="{1980E739-BA4F-45A4-AFEA-DA12EC19A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00600"/>
            <a:ext cx="3730625" cy="7048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r>
              <a:rPr lang="en-US" altLang="en-US" sz="2000">
                <a:solidFill>
                  <a:srgbClr val="333399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RF transition, polarization transfer</a:t>
            </a:r>
          </a:p>
          <a:p>
            <a:pPr defTabSz="914400">
              <a:buClrTx/>
              <a:buSzTx/>
              <a:buFontTx/>
              <a:buNone/>
            </a:pPr>
            <a:r>
              <a:rPr lang="en-US" altLang="en-US" sz="2000">
                <a:solidFill>
                  <a:srgbClr val="333399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from electrons to protons</a:t>
            </a:r>
          </a:p>
        </p:txBody>
      </p:sp>
      <p:sp>
        <p:nvSpPr>
          <p:cNvPr id="200715" name="Line 14">
            <a:extLst>
              <a:ext uri="{FF2B5EF4-FFF2-40B4-BE49-F238E27FC236}">
                <a16:creationId xmlns:a16="http://schemas.microsoft.com/office/drawing/2014/main" id="{F0FCA79C-F048-4302-A087-50BE605465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505200"/>
            <a:ext cx="152400" cy="12954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6" name="Line 16">
            <a:extLst>
              <a:ext uri="{FF2B5EF4-FFF2-40B4-BE49-F238E27FC236}">
                <a16:creationId xmlns:a16="http://schemas.microsoft.com/office/drawing/2014/main" id="{F18F8C24-3C32-450B-AA6C-80212A756B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6800" y="3886200"/>
            <a:ext cx="76200" cy="685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7" name="Line 17">
            <a:extLst>
              <a:ext uri="{FF2B5EF4-FFF2-40B4-BE49-F238E27FC236}">
                <a16:creationId xmlns:a16="http://schemas.microsoft.com/office/drawing/2014/main" id="{5B989F9C-9959-4787-B421-D05439C480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3810000"/>
            <a:ext cx="1600200" cy="838200"/>
          </a:xfrm>
          <a:prstGeom prst="line">
            <a:avLst/>
          </a:prstGeom>
          <a:noFill/>
          <a:ln w="28575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8" name="Oval 18">
            <a:extLst>
              <a:ext uri="{FF2B5EF4-FFF2-40B4-BE49-F238E27FC236}">
                <a16:creationId xmlns:a16="http://schemas.microsoft.com/office/drawing/2014/main" id="{5FC10375-8EC6-4903-AC77-B17342FAA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8956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00719" name="AutoShape 19">
            <a:extLst>
              <a:ext uri="{FF2B5EF4-FFF2-40B4-BE49-F238E27FC236}">
                <a16:creationId xmlns:a16="http://schemas.microsoft.com/office/drawing/2014/main" id="{58622ABB-5972-4F0D-92A3-700EB00DB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981200"/>
            <a:ext cx="152400" cy="2286000"/>
          </a:xfrm>
          <a:prstGeom prst="downArrow">
            <a:avLst>
              <a:gd name="adj1" fmla="val 50000"/>
              <a:gd name="adj2" fmla="val 3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00720" name="Text Box 20">
            <a:extLst>
              <a:ext uri="{FF2B5EF4-FFF2-40B4-BE49-F238E27FC236}">
                <a16:creationId xmlns:a16="http://schemas.microsoft.com/office/drawing/2014/main" id="{E83C2E5C-0A38-4472-B027-F4A57AC23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91000"/>
            <a:ext cx="2743200" cy="460375"/>
          </a:xfrm>
          <a:prstGeom prst="rect">
            <a:avLst/>
          </a:prstGeom>
          <a:solidFill>
            <a:srgbClr val="CC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RHIC beam crossing</a:t>
            </a:r>
          </a:p>
        </p:txBody>
      </p:sp>
      <p:sp>
        <p:nvSpPr>
          <p:cNvPr id="200721" name="Text Box 21">
            <a:extLst>
              <a:ext uri="{FF2B5EF4-FFF2-40B4-BE49-F238E27FC236}">
                <a16:creationId xmlns:a16="http://schemas.microsoft.com/office/drawing/2014/main" id="{39D02401-5467-40D1-9AF2-E253D4B48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676400"/>
            <a:ext cx="2397125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Breit-Rabi polarimeter</a:t>
            </a:r>
          </a:p>
        </p:txBody>
      </p:sp>
      <p:sp>
        <p:nvSpPr>
          <p:cNvPr id="200722" name="Rectangle 23">
            <a:extLst>
              <a:ext uri="{FF2B5EF4-FFF2-40B4-BE49-F238E27FC236}">
                <a16:creationId xmlns:a16="http://schemas.microsoft.com/office/drawing/2014/main" id="{D4A03A11-1150-481B-9919-C89572E2E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0"/>
            <a:ext cx="3429000" cy="1752600"/>
          </a:xfrm>
          <a:prstGeom prst="rect">
            <a:avLst/>
          </a:prstGeom>
          <a:noFill/>
          <a:ln w="57150" cap="rnd">
            <a:solidFill>
              <a:srgbClr val="3333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grpSp>
        <p:nvGrpSpPr>
          <p:cNvPr id="200723" name="Group 24">
            <a:extLst>
              <a:ext uri="{FF2B5EF4-FFF2-40B4-BE49-F238E27FC236}">
                <a16:creationId xmlns:a16="http://schemas.microsoft.com/office/drawing/2014/main" id="{27A2BBCC-2B89-468A-9E6A-9433D38A089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714875"/>
            <a:ext cx="4032250" cy="2143125"/>
            <a:chOff x="4111" y="672"/>
            <a:chExt cx="3506" cy="2251"/>
          </a:xfrm>
        </p:grpSpPr>
        <p:grpSp>
          <p:nvGrpSpPr>
            <p:cNvPr id="200724" name="Group 25">
              <a:extLst>
                <a:ext uri="{FF2B5EF4-FFF2-40B4-BE49-F238E27FC236}">
                  <a16:creationId xmlns:a16="http://schemas.microsoft.com/office/drawing/2014/main" id="{633C7175-E4E6-43A4-8E15-B8E11A342B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11" y="672"/>
              <a:ext cx="1457" cy="1516"/>
              <a:chOff x="192" y="912"/>
              <a:chExt cx="2076" cy="2160"/>
            </a:xfrm>
          </p:grpSpPr>
          <p:pic>
            <p:nvPicPr>
              <p:cNvPr id="200725" name="Picture 26" descr="6-pole">
                <a:extLst>
                  <a:ext uri="{FF2B5EF4-FFF2-40B4-BE49-F238E27FC236}">
                    <a16:creationId xmlns:a16="http://schemas.microsoft.com/office/drawing/2014/main" id="{2400C624-D48C-4154-8F28-025B8D32A4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4" r="23334" b="35657"/>
              <a:stretch>
                <a:fillRect/>
              </a:stretch>
            </p:blipFill>
            <p:spPr bwMode="auto">
              <a:xfrm rot="5400000">
                <a:off x="150" y="954"/>
                <a:ext cx="2160" cy="207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0726" name="Group 27">
                <a:extLst>
                  <a:ext uri="{FF2B5EF4-FFF2-40B4-BE49-F238E27FC236}">
                    <a16:creationId xmlns:a16="http://schemas.microsoft.com/office/drawing/2014/main" id="{E15049C1-85A8-4DD2-9ECD-10B94746365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28" y="1200"/>
                <a:ext cx="1408" cy="1568"/>
                <a:chOff x="480" y="1280"/>
                <a:chExt cx="1408" cy="1568"/>
              </a:xfrm>
            </p:grpSpPr>
            <p:sp>
              <p:nvSpPr>
                <p:cNvPr id="200727" name="Line 28">
                  <a:extLst>
                    <a:ext uri="{FF2B5EF4-FFF2-40B4-BE49-F238E27FC236}">
                      <a16:creationId xmlns:a16="http://schemas.microsoft.com/office/drawing/2014/main" id="{E3EBF3D4-03D6-4D4F-91DC-9A388856607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176" y="2656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28" name="Line 29">
                  <a:extLst>
                    <a:ext uri="{FF2B5EF4-FFF2-40B4-BE49-F238E27FC236}">
                      <a16:creationId xmlns:a16="http://schemas.microsoft.com/office/drawing/2014/main" id="{875568BF-2161-457B-9054-1D4E2B0DB4B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184" y="12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29" name="Line 30">
                  <a:extLst>
                    <a:ext uri="{FF2B5EF4-FFF2-40B4-BE49-F238E27FC236}">
                      <a16:creationId xmlns:a16="http://schemas.microsoft.com/office/drawing/2014/main" id="{A4513BBF-3734-4914-8B3A-A536EDED619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395134" flipH="1" flipV="1">
                  <a:off x="1792" y="160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30" name="Line 31">
                  <a:extLst>
                    <a:ext uri="{FF2B5EF4-FFF2-40B4-BE49-F238E27FC236}">
                      <a16:creationId xmlns:a16="http://schemas.microsoft.com/office/drawing/2014/main" id="{EE3BB29B-E3BD-4CB7-B9F9-22F7AC77B1E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8204866" flipV="1">
                  <a:off x="1776" y="2288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31" name="Line 32">
                  <a:extLst>
                    <a:ext uri="{FF2B5EF4-FFF2-40B4-BE49-F238E27FC236}">
                      <a16:creationId xmlns:a16="http://schemas.microsoft.com/office/drawing/2014/main" id="{F301EEEB-C6E3-4A63-840E-F47A67DB0A0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8204866" flipV="1">
                  <a:off x="576" y="1608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32" name="Line 33">
                  <a:extLst>
                    <a:ext uri="{FF2B5EF4-FFF2-40B4-BE49-F238E27FC236}">
                      <a16:creationId xmlns:a16="http://schemas.microsoft.com/office/drawing/2014/main" id="{C7E3906B-F861-4E13-9F41-D4CC9E516A7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395134" flipH="1" flipV="1">
                  <a:off x="576" y="2296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33" name="Arc 34">
                  <a:extLst>
                    <a:ext uri="{FF2B5EF4-FFF2-40B4-BE49-F238E27FC236}">
                      <a16:creationId xmlns:a16="http://schemas.microsoft.com/office/drawing/2014/main" id="{507967C3-5318-4D5A-A76A-ECBB5FFACBB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0496572" flipH="1">
                  <a:off x="1288" y="1945"/>
                  <a:ext cx="144" cy="192"/>
                </a:xfrm>
                <a:custGeom>
                  <a:avLst/>
                  <a:gdLst>
                    <a:gd name="T0" fmla="*/ 0 w 21600"/>
                    <a:gd name="T1" fmla="*/ 0 h 39792"/>
                    <a:gd name="T2" fmla="*/ 0 w 21600"/>
                    <a:gd name="T3" fmla="*/ 0 h 39792"/>
                    <a:gd name="T4" fmla="*/ 0 w 21600"/>
                    <a:gd name="T5" fmla="*/ 0 h 3979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9792"/>
                    <a:gd name="T11" fmla="*/ 21600 w 21600"/>
                    <a:gd name="T12" fmla="*/ 39792 h 397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979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8964"/>
                        <a:pt x="17847" y="35822"/>
                        <a:pt x="11644" y="39792"/>
                      </a:cubicBezTo>
                    </a:path>
                    <a:path w="21600" h="3979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8964"/>
                        <a:pt x="17847" y="35822"/>
                        <a:pt x="11644" y="3979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defTabSz="914400">
                    <a:buClrTx/>
                    <a:buSzTx/>
                    <a:buFontTx/>
                    <a:buNone/>
                  </a:pPr>
                  <a:endParaRPr lang="en-US" altLang="en-US" sz="2400">
                    <a:solidFill>
                      <a:srgbClr val="A50021"/>
                    </a:solidFill>
                    <a:latin typeface="Times New Roman" panose="02020603050405020304" pitchFamily="18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86037" name="Text Box 35">
              <a:extLst>
                <a:ext uri="{FF2B5EF4-FFF2-40B4-BE49-F238E27FC236}">
                  <a16:creationId xmlns:a16="http://schemas.microsoft.com/office/drawing/2014/main" id="{AA3A5A5C-9521-4BFD-BE38-9E3F259DB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4" y="1958"/>
              <a:ext cx="2423" cy="9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A50021"/>
                  </a:solidFill>
                  <a:latin typeface="Calibri" panose="020F0502020204030204" pitchFamily="34" charset="0"/>
                  <a:cs typeface="Tahoma" panose="020B0604030504040204" pitchFamily="34" charset="0"/>
                </a:rPr>
                <a:t>Ne-Fe-B permanent magnet</a:t>
              </a:r>
            </a:p>
            <a:p>
              <a:pPr defTabSz="914400" eaLnBrk="0" hangingPunct="0"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A50021"/>
                  </a:solidFill>
                  <a:latin typeface="Calibri" panose="020F0502020204030204" pitchFamily="34" charset="0"/>
                  <a:cs typeface="Tahoma" panose="020B0604030504040204" pitchFamily="34" charset="0"/>
                </a:rPr>
                <a:t>sextupole - 1.7 T</a:t>
              </a:r>
            </a:p>
            <a:p>
              <a:pPr defTabSz="914400" eaLnBrk="0" hangingPunct="0"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A50021"/>
                  </a:solidFill>
                  <a:latin typeface="Calibri" panose="020F0502020204030204" pitchFamily="34" charset="0"/>
                  <a:cs typeface="Tahoma" panose="020B0604030504040204" pitchFamily="34" charset="0"/>
                </a:rPr>
                <a:t>gradient  5.7 T/cm </a:t>
              </a:r>
            </a:p>
          </p:txBody>
        </p:sp>
      </p:grpSp>
      <p:sp>
        <p:nvSpPr>
          <p:cNvPr id="200735" name="Text Box 31">
            <a:extLst>
              <a:ext uri="{FF2B5EF4-FFF2-40B4-BE49-F238E27FC236}">
                <a16:creationId xmlns:a16="http://schemas.microsoft.com/office/drawing/2014/main" id="{293C5B00-AA1B-4300-8115-E92D78541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5607050"/>
            <a:ext cx="402907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990000"/>
                </a:solidFill>
              </a:rPr>
              <a:t>Magnet system design, NIM A256, (2006)</a:t>
            </a:r>
          </a:p>
          <a:p>
            <a:r>
              <a:rPr lang="en-US" altLang="en-US">
                <a:solidFill>
                  <a:srgbClr val="990000"/>
                </a:solidFill>
              </a:rPr>
              <a:t>T.Wise, W.Haeberli, H.Kolster et 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C0AC8-E18F-47CB-A2F0-6265EA7CD161}"/>
              </a:ext>
            </a:extLst>
          </p:cNvPr>
          <p:cNvSpPr txBox="1"/>
          <p:nvPr/>
        </p:nvSpPr>
        <p:spPr>
          <a:xfrm>
            <a:off x="1752600" y="378768"/>
            <a:ext cx="6789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90000"/>
                </a:solidFill>
                <a:latin typeface="Comic Sans MS" panose="030F0702030302020204" pitchFamily="66" charset="0"/>
              </a:rPr>
              <a:t>Spin filtering technique. Atomic beam sources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>
            <a:extLst>
              <a:ext uri="{FF2B5EF4-FFF2-40B4-BE49-F238E27FC236}">
                <a16:creationId xmlns:a16="http://schemas.microsoft.com/office/drawing/2014/main" id="{65247E22-3CE8-41C2-A8A7-490968778E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3886200" cy="609600"/>
          </a:xfr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 b="1">
                <a:solidFill>
                  <a:srgbClr val="A5002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H -jet polarimeter</a:t>
            </a:r>
          </a:p>
        </p:txBody>
      </p:sp>
      <p:pic>
        <p:nvPicPr>
          <p:cNvPr id="433155" name="Picture 4">
            <a:extLst>
              <a:ext uri="{FF2B5EF4-FFF2-40B4-BE49-F238E27FC236}">
                <a16:creationId xmlns:a16="http://schemas.microsoft.com/office/drawing/2014/main" id="{BEF14F75-53D6-43D8-8050-DBCAFD6A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43413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3156" name="Text Box 4">
            <a:extLst>
              <a:ext uri="{FF2B5EF4-FFF2-40B4-BE49-F238E27FC236}">
                <a16:creationId xmlns:a16="http://schemas.microsoft.com/office/drawing/2014/main" id="{1122687B-AD41-437A-BCC9-4D99DECA5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48200"/>
            <a:ext cx="3352800" cy="17430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en-US" b="1">
                <a:solidFill>
                  <a:srgbClr val="990033"/>
                </a:solidFill>
                <a:latin typeface="Comic Sans MS" panose="030F0702030302020204" pitchFamily="66" charset="0"/>
              </a:rPr>
              <a:t>Record 12.6∙10</a:t>
            </a:r>
            <a:r>
              <a:rPr lang="en-US" altLang="en-US" b="1" baseline="30000">
                <a:solidFill>
                  <a:srgbClr val="990033"/>
                </a:solidFill>
                <a:latin typeface="Comic Sans MS" panose="030F0702030302020204" pitchFamily="66" charset="0"/>
              </a:rPr>
              <a:t>16</a:t>
            </a:r>
            <a:r>
              <a:rPr lang="en-US" altLang="en-US" b="1">
                <a:solidFill>
                  <a:srgbClr val="990033"/>
                </a:solidFill>
                <a:latin typeface="Comic Sans MS" panose="030F0702030302020204" pitchFamily="66" charset="0"/>
              </a:rPr>
              <a:t> atoms/s </a:t>
            </a:r>
          </a:p>
          <a:p>
            <a:pPr>
              <a:buClrTx/>
              <a:buSzTx/>
              <a:buFontTx/>
              <a:buNone/>
            </a:pPr>
            <a:r>
              <a:rPr lang="en-US" altLang="en-US" b="1">
                <a:solidFill>
                  <a:srgbClr val="990033"/>
                </a:solidFill>
                <a:latin typeface="Comic Sans MS" panose="030F0702030302020204" pitchFamily="66" charset="0"/>
              </a:rPr>
              <a:t>Atomic Beam intensity.</a:t>
            </a:r>
          </a:p>
          <a:p>
            <a:pPr>
              <a:buClrTx/>
              <a:buSzTx/>
              <a:buFontTx/>
              <a:buNone/>
            </a:pPr>
            <a:r>
              <a:rPr lang="en-US" altLang="en-US">
                <a:solidFill>
                  <a:srgbClr val="000066"/>
                </a:solidFill>
              </a:rPr>
              <a:t>Atomic beam velocity ~ 1800 m/s</a:t>
            </a:r>
          </a:p>
          <a:p>
            <a:pPr>
              <a:buClrTx/>
              <a:buSzTx/>
              <a:buFontTx/>
              <a:buNone/>
            </a:pPr>
            <a:r>
              <a:rPr lang="en-US" altLang="en-US" b="1">
                <a:solidFill>
                  <a:srgbClr val="990033"/>
                </a:solidFill>
                <a:latin typeface="Comic Sans MS" panose="030F0702030302020204" pitchFamily="66" charset="0"/>
              </a:rPr>
              <a:t>H-jet thickness at the collision point-1.2 ∙10</a:t>
            </a:r>
            <a:r>
              <a:rPr lang="en-US" altLang="en-US" b="1" baseline="30000">
                <a:solidFill>
                  <a:srgbClr val="990033"/>
                </a:solidFill>
                <a:latin typeface="Comic Sans MS" panose="030F0702030302020204" pitchFamily="66" charset="0"/>
              </a:rPr>
              <a:t>12</a:t>
            </a:r>
            <a:r>
              <a:rPr lang="en-US" altLang="en-US" b="1">
                <a:solidFill>
                  <a:srgbClr val="990033"/>
                </a:solidFill>
                <a:latin typeface="Comic Sans MS" panose="030F0702030302020204" pitchFamily="66" charset="0"/>
              </a:rPr>
              <a:t> atoms /cm</a:t>
            </a:r>
            <a:r>
              <a:rPr lang="en-US" altLang="en-US" b="1" baseline="30000">
                <a:solidFill>
                  <a:srgbClr val="990033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433157" name="Picture 5">
            <a:extLst>
              <a:ext uri="{FF2B5EF4-FFF2-40B4-BE49-F238E27FC236}">
                <a16:creationId xmlns:a16="http://schemas.microsoft.com/office/drawing/2014/main" id="{D503FDFA-CD8B-4A84-85F9-815303F7E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667000" cy="23082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158" name="Line 6">
            <a:extLst>
              <a:ext uri="{FF2B5EF4-FFF2-40B4-BE49-F238E27FC236}">
                <a16:creationId xmlns:a16="http://schemas.microsoft.com/office/drawing/2014/main" id="{033FE348-7E48-41CF-8A7E-5292EB676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429000"/>
            <a:ext cx="3429000" cy="533400"/>
          </a:xfrm>
          <a:prstGeom prst="line">
            <a:avLst/>
          </a:prstGeom>
          <a:noFill/>
          <a:ln w="38100">
            <a:solidFill>
              <a:srgbClr val="3333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160" name="Text Box 8">
            <a:extLst>
              <a:ext uri="{FF2B5EF4-FFF2-40B4-BE49-F238E27FC236}">
                <a16:creationId xmlns:a16="http://schemas.microsoft.com/office/drawing/2014/main" id="{B0F44E29-92A5-4914-AEEF-4904344DB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0"/>
            <a:ext cx="3352800" cy="644525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66"/>
                </a:solidFill>
                <a:latin typeface="Arial" panose="020B0604020202020204" pitchFamily="34" charset="0"/>
              </a:rPr>
              <a:t>The distance from the nozzle</a:t>
            </a:r>
          </a:p>
          <a:p>
            <a:r>
              <a:rPr lang="en-US" altLang="en-US">
                <a:solidFill>
                  <a:srgbClr val="000066"/>
                </a:solidFill>
                <a:latin typeface="Arial" panose="020B0604020202020204" pitchFamily="34" charset="0"/>
              </a:rPr>
              <a:t>To collision point is 127 cm</a:t>
            </a:r>
          </a:p>
        </p:txBody>
      </p:sp>
      <p:sp>
        <p:nvSpPr>
          <p:cNvPr id="433161" name="Text Box 9">
            <a:extLst>
              <a:ext uri="{FF2B5EF4-FFF2-40B4-BE49-F238E27FC236}">
                <a16:creationId xmlns:a16="http://schemas.microsoft.com/office/drawing/2014/main" id="{790DF6DF-41E3-444B-B974-9979A70A7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254250"/>
            <a:ext cx="165417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990000"/>
                </a:solidFill>
              </a:rPr>
              <a:t>FWHM=5.5 mm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73FBE31-9255-4C46-8A28-AB3D05B7C7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3505200" cy="609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A5002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 - jet polarimeter.</a:t>
            </a:r>
          </a:p>
        </p:txBody>
      </p:sp>
      <p:pic>
        <p:nvPicPr>
          <p:cNvPr id="22531" name="Picture 6" descr="Diss">
            <a:extLst>
              <a:ext uri="{FF2B5EF4-FFF2-40B4-BE49-F238E27FC236}">
                <a16:creationId xmlns:a16="http://schemas.microsoft.com/office/drawing/2014/main" id="{664C5982-1F59-4C02-867A-E9B433F8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6703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9">
            <a:extLst>
              <a:ext uri="{FF2B5EF4-FFF2-40B4-BE49-F238E27FC236}">
                <a16:creationId xmlns:a16="http://schemas.microsoft.com/office/drawing/2014/main" id="{8784D0DC-BEB6-4300-9DAA-DEFD8864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Dissociator</a:t>
            </a:r>
          </a:p>
        </p:txBody>
      </p:sp>
      <p:pic>
        <p:nvPicPr>
          <p:cNvPr id="22533" name="Picture 4">
            <a:extLst>
              <a:ext uri="{FF2B5EF4-FFF2-40B4-BE49-F238E27FC236}">
                <a16:creationId xmlns:a16="http://schemas.microsoft.com/office/drawing/2014/main" id="{35C067EC-3961-4734-BD30-5FFC4C82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0"/>
            <a:ext cx="4443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Line 1032">
            <a:extLst>
              <a:ext uri="{FF2B5EF4-FFF2-40B4-BE49-F238E27FC236}">
                <a16:creationId xmlns:a16="http://schemas.microsoft.com/office/drawing/2014/main" id="{A662363B-32AF-46B2-B12D-D881499B80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1752600"/>
            <a:ext cx="3733800" cy="190500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7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D873448AA632418001692E8F703F9D" ma:contentTypeVersion="9" ma:contentTypeDescription="Create a new document." ma:contentTypeScope="" ma:versionID="05eca3de103399c3d8f8d4d0e4d4f514">
  <xsd:schema xmlns:xsd="http://www.w3.org/2001/XMLSchema" xmlns:xs="http://www.w3.org/2001/XMLSchema" xmlns:p="http://schemas.microsoft.com/office/2006/metadata/properties" xmlns:ns2="90219794-0978-4216-a986-a032039fa8ff" xmlns:ns3="92aaf06d-07fc-4973-b0b2-dc85ac3b9a04" targetNamespace="http://schemas.microsoft.com/office/2006/metadata/properties" ma:root="true" ma:fieldsID="3300bf67da37ea34c946bafc879fd2d9" ns2:_="" ns3:_="">
    <xsd:import namespace="90219794-0978-4216-a986-a032039fa8ff"/>
    <xsd:import namespace="92aaf06d-07fc-4973-b0b2-dc85ac3b9a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19794-0978-4216-a986-a032039fa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af06d-07fc-4973-b0b2-dc85ac3b9a0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8E718A-735A-4AB4-9548-F7B4C6F68B6F}"/>
</file>

<file path=customXml/itemProps2.xml><?xml version="1.0" encoding="utf-8"?>
<ds:datastoreItem xmlns:ds="http://schemas.openxmlformats.org/officeDocument/2006/customXml" ds:itemID="{AF6DC04E-EFC1-4225-AD14-03690F5CAD01}"/>
</file>

<file path=customXml/itemProps3.xml><?xml version="1.0" encoding="utf-8"?>
<ds:datastoreItem xmlns:ds="http://schemas.openxmlformats.org/officeDocument/2006/customXml" ds:itemID="{DFB243BE-687A-4236-8229-03AB22815735}"/>
</file>

<file path=docProps/app.xml><?xml version="1.0" encoding="utf-8"?>
<Properties xmlns="http://schemas.openxmlformats.org/officeDocument/2006/extended-properties" xmlns:vt="http://schemas.openxmlformats.org/officeDocument/2006/docPropsVTypes">
  <TotalTime>3672</TotalTime>
  <Words>3439</Words>
  <Application>Microsoft Office PowerPoint</Application>
  <PresentationFormat>On-screen Show (4:3)</PresentationFormat>
  <Paragraphs>687</Paragraphs>
  <Slides>69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93" baseType="lpstr">
      <vt:lpstr>Arial</vt:lpstr>
      <vt:lpstr>Arial Unicode MS</vt:lpstr>
      <vt:lpstr>Calibri</vt:lpstr>
      <vt:lpstr>Comic Sans MS</vt:lpstr>
      <vt:lpstr>Comic Sans MS Bold</vt:lpstr>
      <vt:lpstr>Courier New</vt:lpstr>
      <vt:lpstr>Garamond</vt:lpstr>
      <vt:lpstr>Symbol</vt:lpstr>
      <vt:lpstr>Tahoma</vt:lpstr>
      <vt:lpstr>Times</vt:lpstr>
      <vt:lpstr>Times New Roman</vt:lpstr>
      <vt:lpstr>Wingdings</vt:lpstr>
      <vt:lpstr>Wingdings 3</vt:lpstr>
      <vt:lpstr>Default Design</vt:lpstr>
      <vt:lpstr>1_Default Design</vt:lpstr>
      <vt:lpstr>2_Default Design</vt:lpstr>
      <vt:lpstr>5_Default Design</vt:lpstr>
      <vt:lpstr>1_Blank Presentation</vt:lpstr>
      <vt:lpstr>1_Office Theme</vt:lpstr>
      <vt:lpstr>4_Default Design</vt:lpstr>
      <vt:lpstr>Office Theme</vt:lpstr>
      <vt:lpstr>Microsoft Equation 3.0</vt:lpstr>
      <vt:lpstr>Image</vt:lpstr>
      <vt:lpstr>Picture</vt:lpstr>
      <vt:lpstr>PowerPoint Presentation</vt:lpstr>
      <vt:lpstr>PowerPoint Presentation</vt:lpstr>
      <vt:lpstr>PowerPoint Presentation</vt:lpstr>
      <vt:lpstr>PowerPoint Presentation</vt:lpstr>
      <vt:lpstr>Filtering </vt:lpstr>
      <vt:lpstr>PowerPoint Presentation</vt:lpstr>
      <vt:lpstr>PowerPoint Presentation</vt:lpstr>
      <vt:lpstr>H -jet polarimeter</vt:lpstr>
      <vt:lpstr>H - jet polarimeter.</vt:lpstr>
      <vt:lpstr>PowerPoint Presentation</vt:lpstr>
      <vt:lpstr>Antiproton polarization in the storage ring</vt:lpstr>
      <vt:lpstr>Nearly resonant charge-exchange reactions  which can be used for production of polarized ions. A.Belov </vt:lpstr>
      <vt:lpstr>PowerPoint Presentation</vt:lpstr>
      <vt:lpstr>PowerPoint Presentation</vt:lpstr>
      <vt:lpstr>Oscillograms of polarized H- ion current (vertical scale-1mA/div) and unpolarized D- ion current (10mA/div)</vt:lpstr>
      <vt:lpstr>COSY/Julich polarized H-/D- ion source</vt:lpstr>
      <vt:lpstr>PowerPoint Presentation</vt:lpstr>
      <vt:lpstr>Polarized deuteron source for Dubna NUCLOTRON accelerator </vt:lpstr>
      <vt:lpstr>The polarized ions source for the JINR accelerator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 polarization transfer in charge-excgange, or spin-exchange collisions.</vt:lpstr>
      <vt:lpstr>PowerPoint Presentation</vt:lpstr>
      <vt:lpstr>Pulsed OPPIS with the atomic hydrogen injector at  INR, Moscow, 1982-1990. First generation.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 pumping of Rb vapor, 784.7 nm pulsed Cr:LISAF laser</vt:lpstr>
      <vt:lpstr>PowerPoint Presentation</vt:lpstr>
      <vt:lpstr>PowerPoint Presentation</vt:lpstr>
      <vt:lpstr>H-  beam acceleration to 35 keV at the exit  of Na-jet ionizer cell.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“Extended” EBIS upgrade with new “injector” solenoid for polarized  3He++ ion production</vt:lpstr>
      <vt:lpstr>PowerPoint Presentation</vt:lpstr>
      <vt:lpstr>PowerPoint Presentation</vt:lpstr>
      <vt:lpstr>3He optical pumping in high 2.0-5.0T magnetic field</vt:lpstr>
      <vt:lpstr>RF-discharge in 3.0 T magnetic field. 3He-cell diameter-25mm</vt:lpstr>
      <vt:lpstr>PowerPoint Presentation</vt:lpstr>
      <vt:lpstr>Polarization measurements </vt:lpstr>
      <vt:lpstr>3He-gas purification and filling system</vt:lpstr>
      <vt:lpstr>3He –optically-pumped cell in the high magnetic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C-A Department</dc:creator>
  <cp:lastModifiedBy>A Z</cp:lastModifiedBy>
  <cp:revision>130</cp:revision>
  <dcterms:created xsi:type="dcterms:W3CDTF">2006-05-15T02:17:19Z</dcterms:created>
  <dcterms:modified xsi:type="dcterms:W3CDTF">2020-02-18T04:04:22Z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0x01010004D873448AA632418001692E8F703F9D</vt:lpwstr>
  </property>
</Properties>
</file>